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3"/>
  </p:notesMasterIdLst>
  <p:sldIdLst>
    <p:sldId id="257" r:id="rId5"/>
    <p:sldId id="2147375684" r:id="rId6"/>
    <p:sldId id="2147375691" r:id="rId7"/>
    <p:sldId id="270" r:id="rId8"/>
    <p:sldId id="2147375685" r:id="rId9"/>
    <p:sldId id="2147375689" r:id="rId10"/>
    <p:sldId id="2147375686" r:id="rId11"/>
    <p:sldId id="214737569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riginal candidate pack" id="{7A867779-8B5A-4F84-8D4E-CD7486700CEA}">
          <p14:sldIdLst>
            <p14:sldId id="257"/>
            <p14:sldId id="2147375684"/>
            <p14:sldId id="2147375691"/>
            <p14:sldId id="270"/>
            <p14:sldId id="2147375685"/>
            <p14:sldId id="2147375689"/>
            <p14:sldId id="2147375686"/>
            <p14:sldId id="2147375690"/>
          </p14:sldIdLst>
        </p14:section>
        <p14:section name="Proposed amended candidate pack" id="{04282EE3-4B77-427B-8124-E355B8FE85FB}">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6599515-E00C-CD11-8199-C7F9F9A0188B}" name="Sharp, Emmeline" initials="SE" userId="S::Emmeline.Sharp1@justice.gov.uk::e9f5426d-861a-4c5f-945d-5f446b03d6ff" providerId="AD"/>
  <p188:author id="{56299B20-1E8F-6442-3E81-42BAD75A00DB}" name="Henfrey, Collette" initials="CH" userId="S::Collette.Henfrey1@justice.gov.uk::84d32c41-81eb-410f-80f3-f8587edf500c" providerId="AD"/>
  <p188:author id="{7C256F61-CFA5-58BA-D44F-D8A115168D3A}" name="Clarke, Jennifer" initials="CJ" userId="S::jennifer.clarke@justice.gov.uk::66ec6b72-6f36-41f2-b3d0-8df72cefbf7f" providerId="AD"/>
  <p188:author id="{7171AF65-B3CE-DFBF-249B-CB1E5B2AF856}" name="Sharp, Emmeline" initials="SE" userId="S::emmeline.sharp1@justice.gov.uk::e9f5426d-861a-4c5f-945d-5f446b03d6ff" providerId="AD"/>
  <p188:author id="{B6678977-4E0C-D43C-58A7-55E42DA8EC8B}" name="Delahunt, Grace" initials="GD" userId="S::Grace.Delahunt@justice.gov.uk::cbfaa8ef-ab40-4134-8791-0d8373b637c9" providerId="AD"/>
  <p188:author id="{F5CD5489-CFFF-84E5-EA4E-62F90BB59339}" name="Findlay, Scott" initials="" userId="S::Scott.Findlay2@justice.gov.uk::36973f67-8454-4c24-94a8-6ccc00f4fa3e" providerId="AD"/>
  <p188:author id="{E1750097-E997-F86C-3B2C-2777B21CFC97}" name="O'Connor, Daniel" initials="" userId="S::daniel.oconnor@justice.gov.uk::c368844a-fb95-4d92-a06c-cdfe9fc05916" providerId="AD"/>
  <p188:author id="{8D263AAE-28BA-2641-FC49-C7DA396D8F6F}" name="Djouadj, Imke | She/Hers" initials="ID" userId="S::Imke.Djouadj4@justice.gov.uk::f7a2a79a-0a37-4142-8861-fa33e18ddf42" providerId="AD"/>
  <p188:author id="{AD9E9AB7-C2A2-2E46-2CDC-92B30CB3065A}" name="Walker, Leslie" initials="LW" userId="S::Leslie.walker@justice.gov.uk::0c3a052a-4d1f-4c9d-95f7-6d4e0359cce3" providerId="AD"/>
  <p188:author id="{5C47C7CC-D380-A2DA-2E89-5E36E398BA8D}" name="Tyrrell, Kornela" initials="KT" userId="S::Kornela.Tyrrell2@justice.gov.uk::735b41a9-b995-4b19-a7bb-f9ec6dc55e44" providerId="AD"/>
  <p188:author id="{206303D5-AB6D-BED0-BFBD-534DD34037D9}" name="Griffin, James [HMPS]" initials="JG" userId="S::James.Griffin2@justice.gov.uk::633eb5b2-891d-4584-84b1-71f32d1d488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FF99"/>
    <a:srgbClr val="99FF66"/>
    <a:srgbClr val="F8F69C"/>
    <a:srgbClr val="99FFCC"/>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44" autoAdjust="0"/>
    <p:restoredTop sz="81649" autoAdjust="0"/>
  </p:normalViewPr>
  <p:slideViewPr>
    <p:cSldViewPr snapToGrid="0">
      <p:cViewPr varScale="1">
        <p:scale>
          <a:sx n="74" d="100"/>
          <a:sy n="74" d="100"/>
        </p:scale>
        <p:origin x="4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yrrell, Kornela" userId="735b41a9-b995-4b19-a7bb-f9ec6dc55e44" providerId="ADAL" clId="{68B1708F-6EF6-4C51-B09A-B8647BC807F9}"/>
    <pc:docChg chg="modSld">
      <pc:chgData name="Tyrrell, Kornela" userId="735b41a9-b995-4b19-a7bb-f9ec6dc55e44" providerId="ADAL" clId="{68B1708F-6EF6-4C51-B09A-B8647BC807F9}" dt="2026-05-13T13:56:48.086" v="19" actId="1076"/>
      <pc:docMkLst>
        <pc:docMk/>
      </pc:docMkLst>
      <pc:sldChg chg="modSp mod">
        <pc:chgData name="Tyrrell, Kornela" userId="735b41a9-b995-4b19-a7bb-f9ec6dc55e44" providerId="ADAL" clId="{68B1708F-6EF6-4C51-B09A-B8647BC807F9}" dt="2026-05-13T13:55:25.474" v="9" actId="20577"/>
        <pc:sldMkLst>
          <pc:docMk/>
          <pc:sldMk cId="4102713338" sldId="257"/>
        </pc:sldMkLst>
        <pc:spChg chg="mod">
          <ac:chgData name="Tyrrell, Kornela" userId="735b41a9-b995-4b19-a7bb-f9ec6dc55e44" providerId="ADAL" clId="{68B1708F-6EF6-4C51-B09A-B8647BC807F9}" dt="2026-05-13T13:55:25.474" v="9" actId="20577"/>
          <ac:spMkLst>
            <pc:docMk/>
            <pc:sldMk cId="4102713338" sldId="257"/>
            <ac:spMk id="6" creationId="{7BFDDED5-944C-4DD0-871F-6AEEB1AC6573}"/>
          </ac:spMkLst>
        </pc:spChg>
      </pc:sldChg>
      <pc:sldChg chg="modSp mod">
        <pc:chgData name="Tyrrell, Kornela" userId="735b41a9-b995-4b19-a7bb-f9ec6dc55e44" providerId="ADAL" clId="{68B1708F-6EF6-4C51-B09A-B8647BC807F9}" dt="2026-05-13T13:56:48.086" v="19" actId="1076"/>
        <pc:sldMkLst>
          <pc:docMk/>
          <pc:sldMk cId="161629789" sldId="2147375691"/>
        </pc:sldMkLst>
        <pc:spChg chg="mod">
          <ac:chgData name="Tyrrell, Kornela" userId="735b41a9-b995-4b19-a7bb-f9ec6dc55e44" providerId="ADAL" clId="{68B1708F-6EF6-4C51-B09A-B8647BC807F9}" dt="2026-05-13T13:56:48.086" v="19" actId="1076"/>
          <ac:spMkLst>
            <pc:docMk/>
            <pc:sldMk cId="161629789" sldId="2147375691"/>
            <ac:spMk id="9" creationId="{362D3B67-A603-0A53-E833-1FAEB21731E6}"/>
          </ac:spMkLst>
        </pc:spChg>
        <pc:spChg chg="mod">
          <ac:chgData name="Tyrrell, Kornela" userId="735b41a9-b995-4b19-a7bb-f9ec6dc55e44" providerId="ADAL" clId="{68B1708F-6EF6-4C51-B09A-B8647BC807F9}" dt="2026-05-13T13:56:40.176" v="18" actId="1076"/>
          <ac:spMkLst>
            <pc:docMk/>
            <pc:sldMk cId="161629789" sldId="2147375691"/>
            <ac:spMk id="10" creationId="{C2224737-CEEA-F7A7-0509-638435E9291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42A728-E514-4B45-9B77-78AEC6478198}" type="datetimeFigureOut">
              <a:rPr lang="en-GB" smtClean="0"/>
              <a:t>13/05/2026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E6FAB0-8859-4CF9-B852-FAAF0E4078DF}" type="slidenum">
              <a:rPr lang="en-GB" smtClean="0"/>
              <a:t>‹#›</a:t>
            </a:fld>
            <a:endParaRPr lang="en-GB"/>
          </a:p>
        </p:txBody>
      </p:sp>
    </p:spTree>
    <p:extLst>
      <p:ext uri="{BB962C8B-B14F-4D97-AF65-F5344CB8AC3E}">
        <p14:creationId xmlns:p14="http://schemas.microsoft.com/office/powerpoint/2010/main" val="2740165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E6FAB0-8859-4CF9-B852-FAAF0E4078DF}" type="slidenum">
              <a:rPr lang="en-GB" smtClean="0"/>
              <a:t>1</a:t>
            </a:fld>
            <a:endParaRPr lang="en-GB"/>
          </a:p>
        </p:txBody>
      </p:sp>
    </p:spTree>
    <p:extLst>
      <p:ext uri="{BB962C8B-B14F-4D97-AF65-F5344CB8AC3E}">
        <p14:creationId xmlns:p14="http://schemas.microsoft.com/office/powerpoint/2010/main" val="572950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424AA-1493-203F-32AC-E957C2363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23D8A-D87B-0F23-EA48-A0710C4EC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2C9E2-9239-7435-4C14-AC5F5C5C810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DBA892C-9672-DA29-70AB-58F6581751BA}"/>
              </a:ext>
            </a:extLst>
          </p:cNvPr>
          <p:cNvSpPr>
            <a:spLocks noGrp="1"/>
          </p:cNvSpPr>
          <p:nvPr>
            <p:ph type="sldNum" sz="quarter" idx="5"/>
          </p:nvPr>
        </p:nvSpPr>
        <p:spPr/>
        <p:txBody>
          <a:bodyPr/>
          <a:lstStyle/>
          <a:p>
            <a:fld id="{9CE6FAB0-8859-4CF9-B852-FAAF0E4078DF}" type="slidenum">
              <a:rPr lang="en-GB" smtClean="0"/>
              <a:t>2</a:t>
            </a:fld>
            <a:endParaRPr lang="en-GB"/>
          </a:p>
        </p:txBody>
      </p:sp>
    </p:spTree>
    <p:extLst>
      <p:ext uri="{BB962C8B-B14F-4D97-AF65-F5344CB8AC3E}">
        <p14:creationId xmlns:p14="http://schemas.microsoft.com/office/powerpoint/2010/main" val="1435237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E6FAB0-8859-4CF9-B852-FAAF0E4078DF}" type="slidenum">
              <a:rPr lang="en-GB" smtClean="0"/>
              <a:t>3</a:t>
            </a:fld>
            <a:endParaRPr lang="en-GB"/>
          </a:p>
        </p:txBody>
      </p:sp>
    </p:spTree>
    <p:extLst>
      <p:ext uri="{BB962C8B-B14F-4D97-AF65-F5344CB8AC3E}">
        <p14:creationId xmlns:p14="http://schemas.microsoft.com/office/powerpoint/2010/main" val="1760046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E37DEBD-5E46-4AA7-8BDC-0A4C6097FE29}"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GB"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03734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5B982-472E-47D7-DC73-E0F1DA6C9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A83D28-5E01-F401-64CA-9CEAF54970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A580FE-1889-9E3F-BE34-134027BE6D7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DA19215-ADEB-6DCA-505B-FC61D7DCD645}"/>
              </a:ext>
            </a:extLst>
          </p:cNvPr>
          <p:cNvSpPr>
            <a:spLocks noGrp="1"/>
          </p:cNvSpPr>
          <p:nvPr>
            <p:ph type="sldNum" sz="quarter" idx="5"/>
          </p:nvPr>
        </p:nvSpPr>
        <p:spPr/>
        <p:txBody>
          <a:bodyPr/>
          <a:lstStyle/>
          <a:p>
            <a:fld id="{9CE6FAB0-8859-4CF9-B852-FAAF0E4078DF}" type="slidenum">
              <a:rPr lang="en-GB" smtClean="0"/>
              <a:t>5</a:t>
            </a:fld>
            <a:endParaRPr lang="en-GB"/>
          </a:p>
        </p:txBody>
      </p:sp>
    </p:spTree>
    <p:extLst>
      <p:ext uri="{BB962C8B-B14F-4D97-AF65-F5344CB8AC3E}">
        <p14:creationId xmlns:p14="http://schemas.microsoft.com/office/powerpoint/2010/main" val="546138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E6FAB0-8859-4CF9-B852-FAAF0E4078DF}" type="slidenum">
              <a:rPr lang="en-GB" smtClean="0"/>
              <a:t>6</a:t>
            </a:fld>
            <a:endParaRPr lang="en-GB"/>
          </a:p>
        </p:txBody>
      </p:sp>
    </p:spTree>
    <p:extLst>
      <p:ext uri="{BB962C8B-B14F-4D97-AF65-F5344CB8AC3E}">
        <p14:creationId xmlns:p14="http://schemas.microsoft.com/office/powerpoint/2010/main" val="3184527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E6FAB0-8859-4CF9-B852-FAAF0E4078DF}" type="slidenum">
              <a:rPr lang="en-GB" smtClean="0"/>
              <a:t>7</a:t>
            </a:fld>
            <a:endParaRPr lang="en-GB"/>
          </a:p>
        </p:txBody>
      </p:sp>
    </p:spTree>
    <p:extLst>
      <p:ext uri="{BB962C8B-B14F-4D97-AF65-F5344CB8AC3E}">
        <p14:creationId xmlns:p14="http://schemas.microsoft.com/office/powerpoint/2010/main" val="4247147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2FA73-93B0-0AA7-8A52-E26BCFEF44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6C0145-FEA9-B322-E7EF-E54DA22D6C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35A471-D4F1-46CC-7C92-AE4E55C2521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08D00CB-72FC-6F53-0E19-DEBB8C3F98FD}"/>
              </a:ext>
            </a:extLst>
          </p:cNvPr>
          <p:cNvSpPr>
            <a:spLocks noGrp="1"/>
          </p:cNvSpPr>
          <p:nvPr>
            <p:ph type="sldNum" sz="quarter" idx="5"/>
          </p:nvPr>
        </p:nvSpPr>
        <p:spPr/>
        <p:txBody>
          <a:bodyPr/>
          <a:lstStyle/>
          <a:p>
            <a:fld id="{9E37DEBD-5E46-4AA7-8BDC-0A4C6097FE29}" type="slidenum">
              <a:rPr lang="en-GB" altLang="en-US" smtClean="0"/>
              <a:pPr/>
              <a:t>8</a:t>
            </a:fld>
            <a:endParaRPr lang="en-GB" altLang="en-US"/>
          </a:p>
        </p:txBody>
      </p:sp>
    </p:spTree>
    <p:extLst>
      <p:ext uri="{BB962C8B-B14F-4D97-AF65-F5344CB8AC3E}">
        <p14:creationId xmlns:p14="http://schemas.microsoft.com/office/powerpoint/2010/main" val="18868542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6" name="Picture 5" descr="Ministry of Justice">
            <a:extLst>
              <a:ext uri="{FF2B5EF4-FFF2-40B4-BE49-F238E27FC236}">
                <a16:creationId xmlns:a16="http://schemas.microsoft.com/office/drawing/2014/main" id="{418B945B-D1D8-4A74-A776-F29B3C8A2AE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89631" cy="6858000"/>
          </a:xfrm>
          <a:prstGeom prst="rect">
            <a:avLst/>
          </a:prstGeom>
        </p:spPr>
      </p:pic>
      <p:sp>
        <p:nvSpPr>
          <p:cNvPr id="2" name="Title 1">
            <a:extLst>
              <a:ext uri="{FF2B5EF4-FFF2-40B4-BE49-F238E27FC236}">
                <a16:creationId xmlns:a16="http://schemas.microsoft.com/office/drawing/2014/main" id="{ABDDC3A8-E3D7-48E5-9559-9C05FC086798}"/>
              </a:ext>
            </a:extLst>
          </p:cNvPr>
          <p:cNvSpPr>
            <a:spLocks noGrp="1"/>
          </p:cNvSpPr>
          <p:nvPr>
            <p:ph type="ctrTitle"/>
          </p:nvPr>
        </p:nvSpPr>
        <p:spPr>
          <a:xfrm>
            <a:off x="727060" y="2679699"/>
            <a:ext cx="9940940" cy="1009124"/>
          </a:xfrm>
        </p:spPr>
        <p:txBody>
          <a:bodyPr anchor="t" anchorCtr="0">
            <a:normAutofit/>
          </a:bodyPr>
          <a:lstStyle>
            <a:lvl1pPr algn="l">
              <a:defRPr sz="3400">
                <a:solidFill>
                  <a:srgbClr val="003057"/>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7F64A54C-99DF-4290-B7D8-60194329BBD7}"/>
              </a:ext>
            </a:extLst>
          </p:cNvPr>
          <p:cNvSpPr>
            <a:spLocks noGrp="1"/>
          </p:cNvSpPr>
          <p:nvPr>
            <p:ph type="subTitle" idx="1"/>
          </p:nvPr>
        </p:nvSpPr>
        <p:spPr>
          <a:xfrm>
            <a:off x="727060" y="3844940"/>
            <a:ext cx="7627800" cy="1425496"/>
          </a:xfrm>
        </p:spPr>
        <p:txBody>
          <a:bodyPr/>
          <a:lstStyle>
            <a:lvl1pPr marL="0" indent="0" algn="l">
              <a:buNone/>
              <a:defRPr sz="2400" b="1">
                <a:solidFill>
                  <a:srgbClr val="003057"/>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3" name="Text Placeholder 12">
            <a:extLst>
              <a:ext uri="{FF2B5EF4-FFF2-40B4-BE49-F238E27FC236}">
                <a16:creationId xmlns:a16="http://schemas.microsoft.com/office/drawing/2014/main" id="{FAFEA738-E8B3-437F-8D4D-5F4800F1A7B4}"/>
              </a:ext>
            </a:extLst>
          </p:cNvPr>
          <p:cNvSpPr>
            <a:spLocks noGrp="1"/>
          </p:cNvSpPr>
          <p:nvPr>
            <p:ph type="body" sz="quarter" idx="10" hasCustomPrompt="1"/>
          </p:nvPr>
        </p:nvSpPr>
        <p:spPr>
          <a:xfrm>
            <a:off x="727061" y="5427311"/>
            <a:ext cx="4016390" cy="271604"/>
          </a:xfrm>
        </p:spPr>
        <p:txBody>
          <a:bodyPr>
            <a:normAutofit/>
          </a:bodyPr>
          <a:lstStyle>
            <a:lvl1pPr>
              <a:defRPr sz="1600">
                <a:solidFill>
                  <a:srgbClr val="003057"/>
                </a:solidFill>
              </a:defRPr>
            </a:lvl1pPr>
          </a:lstStyle>
          <a:p>
            <a:pPr lvl="0"/>
            <a:r>
              <a:rPr lang="en-US"/>
              <a:t>Month YYYY</a:t>
            </a:r>
            <a:endParaRPr lang="en-GB"/>
          </a:p>
        </p:txBody>
      </p:sp>
    </p:spTree>
    <p:extLst>
      <p:ext uri="{BB962C8B-B14F-4D97-AF65-F5344CB8AC3E}">
        <p14:creationId xmlns:p14="http://schemas.microsoft.com/office/powerpoint/2010/main" val="2409565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E8A9656-E6C9-4236-88BE-D910D22AA0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16DB5A5-EF61-426C-B4D9-3924814EC7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135A26-94E6-488E-9CDE-7B1D9690014B}"/>
              </a:ext>
            </a:extLst>
          </p:cNvPr>
          <p:cNvSpPr>
            <a:spLocks noGrp="1"/>
          </p:cNvSpPr>
          <p:nvPr>
            <p:ph sz="half" idx="1"/>
          </p:nvPr>
        </p:nvSpPr>
        <p:spPr>
          <a:xfrm>
            <a:off x="709127" y="1329653"/>
            <a:ext cx="5313600" cy="466474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84D5B0C-FD37-49D6-81C9-AE8D20B99494}"/>
              </a:ext>
            </a:extLst>
          </p:cNvPr>
          <p:cNvSpPr>
            <a:spLocks noGrp="1"/>
          </p:cNvSpPr>
          <p:nvPr>
            <p:ph sz="half" idx="2"/>
          </p:nvPr>
        </p:nvSpPr>
        <p:spPr>
          <a:xfrm>
            <a:off x="6172199" y="1329653"/>
            <a:ext cx="5311727" cy="466474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A91A2EB-2D4A-46D4-BD9A-3A14F5F89FF4}"/>
              </a:ext>
            </a:extLst>
          </p:cNvPr>
          <p:cNvSpPr>
            <a:spLocks noGrp="1"/>
          </p:cNvSpPr>
          <p:nvPr>
            <p:ph type="ftr" sz="quarter" idx="11"/>
          </p:nvPr>
        </p:nvSpPr>
        <p:spPr/>
        <p:txBody>
          <a:bodyPr/>
          <a:lstStyle/>
          <a:p>
            <a:r>
              <a:rPr lang="en-GB"/>
              <a:t>Sep-21 Prison Maintenance Survey Analysis (Official Sensitive)</a:t>
            </a:r>
          </a:p>
        </p:txBody>
      </p:sp>
      <p:sp>
        <p:nvSpPr>
          <p:cNvPr id="7" name="Slide Number Placeholder 6">
            <a:extLst>
              <a:ext uri="{FF2B5EF4-FFF2-40B4-BE49-F238E27FC236}">
                <a16:creationId xmlns:a16="http://schemas.microsoft.com/office/drawing/2014/main" id="{C9200F81-BA27-490F-965F-9BA0624F4F42}"/>
              </a:ext>
            </a:extLst>
          </p:cNvPr>
          <p:cNvSpPr>
            <a:spLocks noGrp="1"/>
          </p:cNvSpPr>
          <p:nvPr>
            <p:ph type="sldNum" sz="quarter" idx="12"/>
          </p:nvPr>
        </p:nvSpPr>
        <p:spPr/>
        <p:txBody>
          <a:bodyPr/>
          <a:lstStyle/>
          <a:p>
            <a:fld id="{9A8223AF-F2F5-41F7-A71C-81CE492BCB88}" type="slidenum">
              <a:rPr lang="en-GB" smtClean="0"/>
              <a:t>‹#›</a:t>
            </a:fld>
            <a:endParaRPr lang="en-GB"/>
          </a:p>
        </p:txBody>
      </p:sp>
    </p:spTree>
    <p:extLst>
      <p:ext uri="{BB962C8B-B14F-4D97-AF65-F5344CB8AC3E}">
        <p14:creationId xmlns:p14="http://schemas.microsoft.com/office/powerpoint/2010/main" val="3261136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348B491-84CE-47EB-BD33-F95773DCF9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14214C6-ECDA-467D-B40F-ED549B15D7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D172B8-BB78-4472-BCD0-2892B3F88B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BD8AEF85-6DC1-4A99-8D1B-D333E8CD624B}"/>
              </a:ext>
            </a:extLst>
          </p:cNvPr>
          <p:cNvSpPr>
            <a:spLocks noGrp="1"/>
          </p:cNvSpPr>
          <p:nvPr>
            <p:ph type="ftr" sz="quarter" idx="11"/>
          </p:nvPr>
        </p:nvSpPr>
        <p:spPr/>
        <p:txBody>
          <a:bodyPr/>
          <a:lstStyle/>
          <a:p>
            <a:r>
              <a:rPr lang="en-GB"/>
              <a:t>Sep-21 Prison Maintenance Survey Analysis (Official Sensitive)</a:t>
            </a:r>
          </a:p>
        </p:txBody>
      </p:sp>
      <p:sp>
        <p:nvSpPr>
          <p:cNvPr id="6" name="Slide Number Placeholder 5">
            <a:extLst>
              <a:ext uri="{FF2B5EF4-FFF2-40B4-BE49-F238E27FC236}">
                <a16:creationId xmlns:a16="http://schemas.microsoft.com/office/drawing/2014/main" id="{CF4561EB-B8BB-461B-8E07-0FCF948AEB0F}"/>
              </a:ext>
            </a:extLst>
          </p:cNvPr>
          <p:cNvSpPr>
            <a:spLocks noGrp="1"/>
          </p:cNvSpPr>
          <p:nvPr>
            <p:ph type="sldNum" sz="quarter" idx="12"/>
          </p:nvPr>
        </p:nvSpPr>
        <p:spPr/>
        <p:txBody>
          <a:bodyPr/>
          <a:lstStyle/>
          <a:p>
            <a:fld id="{9A8223AF-F2F5-41F7-A71C-81CE492BCB88}" type="slidenum">
              <a:rPr lang="en-GB" smtClean="0"/>
              <a:t>‹#›</a:t>
            </a:fld>
            <a:endParaRPr lang="en-GB"/>
          </a:p>
        </p:txBody>
      </p:sp>
    </p:spTree>
    <p:extLst>
      <p:ext uri="{BB962C8B-B14F-4D97-AF65-F5344CB8AC3E}">
        <p14:creationId xmlns:p14="http://schemas.microsoft.com/office/powerpoint/2010/main" val="3639845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mphasis box">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E8A9656-E6C9-4236-88BE-D910D22AA0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16DB5A5-EF61-426C-B4D9-3924814EC7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135A26-94E6-488E-9CDE-7B1D9690014B}"/>
              </a:ext>
            </a:extLst>
          </p:cNvPr>
          <p:cNvSpPr>
            <a:spLocks noGrp="1"/>
          </p:cNvSpPr>
          <p:nvPr>
            <p:ph sz="half" idx="1"/>
          </p:nvPr>
        </p:nvSpPr>
        <p:spPr>
          <a:xfrm>
            <a:off x="709127" y="1329653"/>
            <a:ext cx="5313600" cy="451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84D5B0C-FD37-49D6-81C9-AE8D20B99494}"/>
              </a:ext>
            </a:extLst>
          </p:cNvPr>
          <p:cNvSpPr>
            <a:spLocks noGrp="1"/>
          </p:cNvSpPr>
          <p:nvPr>
            <p:ph sz="half" idx="2" hasCustomPrompt="1"/>
          </p:nvPr>
        </p:nvSpPr>
        <p:spPr>
          <a:xfrm>
            <a:off x="6233533" y="1329654"/>
            <a:ext cx="5250394" cy="4513586"/>
          </a:xfrm>
          <a:solidFill>
            <a:srgbClr val="A7DFF5"/>
          </a:solidFill>
        </p:spPr>
        <p:txBody>
          <a:bodyPr lIns="223200" tIns="223200" rIns="223200"/>
          <a:lstStyle>
            <a:lvl1pPr>
              <a:defRPr b="0">
                <a:solidFill>
                  <a:srgbClr val="003057"/>
                </a:solidFill>
              </a:defRPr>
            </a:lvl1pPr>
          </a:lstStyle>
          <a:p>
            <a:pPr lvl="0"/>
            <a:r>
              <a:rPr lang="en-US"/>
              <a:t>Emphasis Text</a:t>
            </a:r>
          </a:p>
        </p:txBody>
      </p:sp>
      <p:sp>
        <p:nvSpPr>
          <p:cNvPr id="6" name="Footer Placeholder 5">
            <a:extLst>
              <a:ext uri="{FF2B5EF4-FFF2-40B4-BE49-F238E27FC236}">
                <a16:creationId xmlns:a16="http://schemas.microsoft.com/office/drawing/2014/main" id="{9A91A2EB-2D4A-46D4-BD9A-3A14F5F89FF4}"/>
              </a:ext>
            </a:extLst>
          </p:cNvPr>
          <p:cNvSpPr>
            <a:spLocks noGrp="1"/>
          </p:cNvSpPr>
          <p:nvPr>
            <p:ph type="ftr" sz="quarter" idx="11"/>
          </p:nvPr>
        </p:nvSpPr>
        <p:spPr/>
        <p:txBody>
          <a:bodyPr/>
          <a:lstStyle/>
          <a:p>
            <a:r>
              <a:rPr lang="en-GB"/>
              <a:t>Sep-21 Prison Maintenance Survey Analysis (Official Sensitive)</a:t>
            </a:r>
          </a:p>
        </p:txBody>
      </p:sp>
      <p:sp>
        <p:nvSpPr>
          <p:cNvPr id="7" name="Slide Number Placeholder 6">
            <a:extLst>
              <a:ext uri="{FF2B5EF4-FFF2-40B4-BE49-F238E27FC236}">
                <a16:creationId xmlns:a16="http://schemas.microsoft.com/office/drawing/2014/main" id="{C9200F81-BA27-490F-965F-9BA0624F4F42}"/>
              </a:ext>
            </a:extLst>
          </p:cNvPr>
          <p:cNvSpPr>
            <a:spLocks noGrp="1"/>
          </p:cNvSpPr>
          <p:nvPr>
            <p:ph type="sldNum" sz="quarter" idx="12"/>
          </p:nvPr>
        </p:nvSpPr>
        <p:spPr/>
        <p:txBody>
          <a:bodyPr/>
          <a:lstStyle/>
          <a:p>
            <a:fld id="{9A8223AF-F2F5-41F7-A71C-81CE492BCB88}" type="slidenum">
              <a:rPr lang="en-GB" smtClean="0"/>
              <a:t>‹#›</a:t>
            </a:fld>
            <a:endParaRPr lang="en-GB"/>
          </a:p>
        </p:txBody>
      </p:sp>
    </p:spTree>
    <p:extLst>
      <p:ext uri="{BB962C8B-B14F-4D97-AF65-F5344CB8AC3E}">
        <p14:creationId xmlns:p14="http://schemas.microsoft.com/office/powerpoint/2010/main" val="1132642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rge Tex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7A4AD90-6054-4CBF-BDA9-0D8B35A4FD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3ED172B8-BB78-4472-BCD0-2892B3F88B51}"/>
              </a:ext>
            </a:extLst>
          </p:cNvPr>
          <p:cNvSpPr>
            <a:spLocks noGrp="1"/>
          </p:cNvSpPr>
          <p:nvPr>
            <p:ph idx="1" hasCustomPrompt="1"/>
          </p:nvPr>
        </p:nvSpPr>
        <p:spPr>
          <a:xfrm>
            <a:off x="709127" y="1328400"/>
            <a:ext cx="10774800" cy="4233156"/>
          </a:xfrm>
        </p:spPr>
        <p:txBody>
          <a:bodyPr>
            <a:normAutofit/>
          </a:bodyPr>
          <a:lstStyle>
            <a:lvl1pPr>
              <a:defRPr sz="3400" b="0">
                <a:solidFill>
                  <a:schemeClr val="accent1"/>
                </a:solidFill>
              </a:defRPr>
            </a:lvl1pPr>
          </a:lstStyle>
          <a:p>
            <a:pPr lvl="0"/>
            <a:r>
              <a:rPr lang="en-US"/>
              <a:t>Large text</a:t>
            </a:r>
          </a:p>
        </p:txBody>
      </p:sp>
      <p:sp>
        <p:nvSpPr>
          <p:cNvPr id="5" name="Footer Placeholder 4">
            <a:extLst>
              <a:ext uri="{FF2B5EF4-FFF2-40B4-BE49-F238E27FC236}">
                <a16:creationId xmlns:a16="http://schemas.microsoft.com/office/drawing/2014/main" id="{BD8AEF85-6DC1-4A99-8D1B-D333E8CD624B}"/>
              </a:ext>
            </a:extLst>
          </p:cNvPr>
          <p:cNvSpPr>
            <a:spLocks noGrp="1"/>
          </p:cNvSpPr>
          <p:nvPr>
            <p:ph type="ftr" sz="quarter" idx="11"/>
          </p:nvPr>
        </p:nvSpPr>
        <p:spPr/>
        <p:txBody>
          <a:bodyPr/>
          <a:lstStyle/>
          <a:p>
            <a:r>
              <a:rPr lang="en-GB"/>
              <a:t>Sep-21 Prison Maintenance Survey Analysis (Official Sensitive)</a:t>
            </a:r>
          </a:p>
        </p:txBody>
      </p:sp>
      <p:sp>
        <p:nvSpPr>
          <p:cNvPr id="6" name="Slide Number Placeholder 5">
            <a:extLst>
              <a:ext uri="{FF2B5EF4-FFF2-40B4-BE49-F238E27FC236}">
                <a16:creationId xmlns:a16="http://schemas.microsoft.com/office/drawing/2014/main" id="{CF4561EB-B8BB-461B-8E07-0FCF948AEB0F}"/>
              </a:ext>
            </a:extLst>
          </p:cNvPr>
          <p:cNvSpPr>
            <a:spLocks noGrp="1"/>
          </p:cNvSpPr>
          <p:nvPr>
            <p:ph type="sldNum" sz="quarter" idx="12"/>
          </p:nvPr>
        </p:nvSpPr>
        <p:spPr/>
        <p:txBody>
          <a:bodyPr/>
          <a:lstStyle/>
          <a:p>
            <a:fld id="{9A8223AF-F2F5-41F7-A71C-81CE492BCB88}" type="slidenum">
              <a:rPr lang="en-GB" smtClean="0"/>
              <a:t>‹#›</a:t>
            </a:fld>
            <a:endParaRPr lang="en-GB"/>
          </a:p>
        </p:txBody>
      </p:sp>
    </p:spTree>
    <p:extLst>
      <p:ext uri="{BB962C8B-B14F-4D97-AF65-F5344CB8AC3E}">
        <p14:creationId xmlns:p14="http://schemas.microsoft.com/office/powerpoint/2010/main" val="416331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exagon">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385C82D1-5BFC-4C68-A506-FB60A7AC9BD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Footer Placeholder 4">
            <a:extLst>
              <a:ext uri="{FF2B5EF4-FFF2-40B4-BE49-F238E27FC236}">
                <a16:creationId xmlns:a16="http://schemas.microsoft.com/office/drawing/2014/main" id="{BD8AEF85-6DC1-4A99-8D1B-D333E8CD624B}"/>
              </a:ext>
            </a:extLst>
          </p:cNvPr>
          <p:cNvSpPr>
            <a:spLocks noGrp="1"/>
          </p:cNvSpPr>
          <p:nvPr>
            <p:ph type="ftr" sz="quarter" idx="11"/>
          </p:nvPr>
        </p:nvSpPr>
        <p:spPr/>
        <p:txBody>
          <a:bodyPr/>
          <a:lstStyle/>
          <a:p>
            <a:r>
              <a:rPr lang="en-GB"/>
              <a:t>Sep-21 Prison Maintenance Survey Analysis (Official Sensitive)</a:t>
            </a:r>
          </a:p>
        </p:txBody>
      </p:sp>
      <p:sp>
        <p:nvSpPr>
          <p:cNvPr id="6" name="Slide Number Placeholder 5">
            <a:extLst>
              <a:ext uri="{FF2B5EF4-FFF2-40B4-BE49-F238E27FC236}">
                <a16:creationId xmlns:a16="http://schemas.microsoft.com/office/drawing/2014/main" id="{CF4561EB-B8BB-461B-8E07-0FCF948AEB0F}"/>
              </a:ext>
            </a:extLst>
          </p:cNvPr>
          <p:cNvSpPr>
            <a:spLocks noGrp="1"/>
          </p:cNvSpPr>
          <p:nvPr>
            <p:ph type="sldNum" sz="quarter" idx="12"/>
          </p:nvPr>
        </p:nvSpPr>
        <p:spPr/>
        <p:txBody>
          <a:bodyPr/>
          <a:lstStyle/>
          <a:p>
            <a:fld id="{9A8223AF-F2F5-41F7-A71C-81CE492BCB88}" type="slidenum">
              <a:rPr lang="en-GB" smtClean="0"/>
              <a:t>‹#›</a:t>
            </a:fld>
            <a:endParaRPr lang="en-GB"/>
          </a:p>
        </p:txBody>
      </p:sp>
      <p:sp>
        <p:nvSpPr>
          <p:cNvPr id="10" name="Text Placeholder 9">
            <a:extLst>
              <a:ext uri="{FF2B5EF4-FFF2-40B4-BE49-F238E27FC236}">
                <a16:creationId xmlns:a16="http://schemas.microsoft.com/office/drawing/2014/main" id="{CDFB0FAD-A321-43A8-BA9A-B1A8FCC82C04}"/>
              </a:ext>
            </a:extLst>
          </p:cNvPr>
          <p:cNvSpPr>
            <a:spLocks noGrp="1"/>
          </p:cNvSpPr>
          <p:nvPr>
            <p:ph type="body" sz="quarter" idx="13" hasCustomPrompt="1"/>
          </p:nvPr>
        </p:nvSpPr>
        <p:spPr>
          <a:xfrm>
            <a:off x="4308952" y="2129425"/>
            <a:ext cx="3745283" cy="1114816"/>
          </a:xfrm>
        </p:spPr>
        <p:txBody>
          <a:bodyPr anchor="ctr" anchorCtr="0">
            <a:normAutofit/>
          </a:bodyPr>
          <a:lstStyle>
            <a:lvl1pPr algn="ctr">
              <a:defRPr sz="9600" b="0">
                <a:solidFill>
                  <a:schemeClr val="accent1"/>
                </a:solidFill>
                <a:latin typeface="+mj-lt"/>
              </a:defRPr>
            </a:lvl1pPr>
          </a:lstStyle>
          <a:p>
            <a:pPr lvl="0"/>
            <a:r>
              <a:rPr lang="en-US"/>
              <a:t>£##%</a:t>
            </a:r>
          </a:p>
        </p:txBody>
      </p:sp>
      <p:sp>
        <p:nvSpPr>
          <p:cNvPr id="12" name="Text Placeholder 11">
            <a:extLst>
              <a:ext uri="{FF2B5EF4-FFF2-40B4-BE49-F238E27FC236}">
                <a16:creationId xmlns:a16="http://schemas.microsoft.com/office/drawing/2014/main" id="{ED8C0118-5548-4737-B916-2D5C5EDF74B6}"/>
              </a:ext>
            </a:extLst>
          </p:cNvPr>
          <p:cNvSpPr>
            <a:spLocks noGrp="1"/>
          </p:cNvSpPr>
          <p:nvPr>
            <p:ph type="body" sz="quarter" idx="14" hasCustomPrompt="1"/>
          </p:nvPr>
        </p:nvSpPr>
        <p:spPr>
          <a:xfrm>
            <a:off x="4308952" y="3244241"/>
            <a:ext cx="3745283" cy="1164921"/>
          </a:xfrm>
        </p:spPr>
        <p:txBody>
          <a:bodyPr>
            <a:normAutofit/>
          </a:bodyPr>
          <a:lstStyle>
            <a:lvl1pPr algn="ctr">
              <a:defRPr sz="3000">
                <a:solidFill>
                  <a:schemeClr val="accent1"/>
                </a:solidFill>
              </a:defRPr>
            </a:lvl1pPr>
          </a:lstStyle>
          <a:p>
            <a:pPr lvl="0"/>
            <a:r>
              <a:rPr lang="en-US"/>
              <a:t>Description or other text</a:t>
            </a:r>
          </a:p>
        </p:txBody>
      </p:sp>
    </p:spTree>
    <p:extLst>
      <p:ext uri="{BB962C8B-B14F-4D97-AF65-F5344CB8AC3E}">
        <p14:creationId xmlns:p14="http://schemas.microsoft.com/office/powerpoint/2010/main" val="3683564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709F42A-0FF6-4A88-BCE3-85B3219F25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9076"/>
          <a:stretch/>
        </p:blipFill>
        <p:spPr>
          <a:xfrm>
            <a:off x="0" y="2679832"/>
            <a:ext cx="12189631" cy="4178168"/>
          </a:xfrm>
          <a:prstGeom prst="rect">
            <a:avLst/>
          </a:prstGeom>
        </p:spPr>
      </p:pic>
      <p:sp>
        <p:nvSpPr>
          <p:cNvPr id="2" name="Title 1">
            <a:extLst>
              <a:ext uri="{FF2B5EF4-FFF2-40B4-BE49-F238E27FC236}">
                <a16:creationId xmlns:a16="http://schemas.microsoft.com/office/drawing/2014/main" id="{21881AD0-F3BF-419C-814D-EFDAD33907F3}"/>
              </a:ext>
            </a:extLst>
          </p:cNvPr>
          <p:cNvSpPr>
            <a:spLocks noGrp="1"/>
          </p:cNvSpPr>
          <p:nvPr>
            <p:ph type="title"/>
          </p:nvPr>
        </p:nvSpPr>
        <p:spPr>
          <a:xfrm>
            <a:off x="723980" y="2679832"/>
            <a:ext cx="10644065" cy="1013863"/>
          </a:xfrm>
        </p:spPr>
        <p:txBody>
          <a:bodyPr anchor="t" anchorCtr="0">
            <a:normAutofit/>
          </a:bodyPr>
          <a:lstStyle>
            <a:lvl1pPr>
              <a:defRPr sz="3400">
                <a:solidFill>
                  <a:srgbClr val="003057"/>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820A5E-5729-42D6-953D-F8478EE3AA58}"/>
              </a:ext>
            </a:extLst>
          </p:cNvPr>
          <p:cNvSpPr>
            <a:spLocks noGrp="1"/>
          </p:cNvSpPr>
          <p:nvPr>
            <p:ph type="body" idx="1"/>
          </p:nvPr>
        </p:nvSpPr>
        <p:spPr>
          <a:xfrm>
            <a:off x="723980" y="3838833"/>
            <a:ext cx="7373273" cy="1912262"/>
          </a:xfrm>
        </p:spPr>
        <p:txBody>
          <a:bodyPr/>
          <a:lstStyle>
            <a:lvl1pPr marL="0" indent="0">
              <a:buNone/>
              <a:defRPr sz="2400" b="1">
                <a:solidFill>
                  <a:srgbClr val="003057"/>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59913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6" name="Picture 5" descr="Ministry of Justice">
            <a:extLst>
              <a:ext uri="{FF2B5EF4-FFF2-40B4-BE49-F238E27FC236}">
                <a16:creationId xmlns:a16="http://schemas.microsoft.com/office/drawing/2014/main" id="{1DCDA4F6-A325-4E32-B404-E1FA342AC13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89631" cy="6858000"/>
          </a:xfrm>
          <a:prstGeom prst="rect">
            <a:avLst/>
          </a:prstGeom>
        </p:spPr>
      </p:pic>
      <p:sp>
        <p:nvSpPr>
          <p:cNvPr id="10" name="Text Placeholder 9">
            <a:extLst>
              <a:ext uri="{FF2B5EF4-FFF2-40B4-BE49-F238E27FC236}">
                <a16:creationId xmlns:a16="http://schemas.microsoft.com/office/drawing/2014/main" id="{8CA8D8B7-1CFD-49AB-9068-319313F08B1C}"/>
              </a:ext>
            </a:extLst>
          </p:cNvPr>
          <p:cNvSpPr>
            <a:spLocks noGrp="1"/>
          </p:cNvSpPr>
          <p:nvPr>
            <p:ph type="body" sz="quarter" idx="10" hasCustomPrompt="1"/>
          </p:nvPr>
        </p:nvSpPr>
        <p:spPr>
          <a:xfrm>
            <a:off x="716279" y="4581425"/>
            <a:ext cx="4888231" cy="228600"/>
          </a:xfrm>
        </p:spPr>
        <p:txBody>
          <a:bodyPr>
            <a:normAutofit/>
          </a:bodyPr>
          <a:lstStyle>
            <a:lvl1pPr>
              <a:defRPr sz="1600" b="1">
                <a:solidFill>
                  <a:srgbClr val="003057"/>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Ministry of Justice</a:t>
            </a:r>
          </a:p>
        </p:txBody>
      </p:sp>
      <p:sp>
        <p:nvSpPr>
          <p:cNvPr id="11" name="Text Placeholder 9">
            <a:extLst>
              <a:ext uri="{FF2B5EF4-FFF2-40B4-BE49-F238E27FC236}">
                <a16:creationId xmlns:a16="http://schemas.microsoft.com/office/drawing/2014/main" id="{8FA76E13-F0E2-4CD0-8C79-B636AEB69DC5}"/>
              </a:ext>
            </a:extLst>
          </p:cNvPr>
          <p:cNvSpPr>
            <a:spLocks noGrp="1"/>
          </p:cNvSpPr>
          <p:nvPr>
            <p:ph type="body" sz="quarter" idx="11" hasCustomPrompt="1"/>
          </p:nvPr>
        </p:nvSpPr>
        <p:spPr>
          <a:xfrm>
            <a:off x="716279" y="4830121"/>
            <a:ext cx="4888231" cy="528637"/>
          </a:xfrm>
        </p:spPr>
        <p:txBody>
          <a:bodyPr>
            <a:normAutofit/>
          </a:bodyPr>
          <a:lstStyle>
            <a:lvl1pPr>
              <a:spcBef>
                <a:spcPts val="0"/>
              </a:spcBef>
              <a:spcAft>
                <a:spcPts val="0"/>
              </a:spcAft>
              <a:defRPr sz="1600" b="0">
                <a:solidFill>
                  <a:srgbClr val="003057"/>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102 Petty France</a:t>
            </a:r>
            <a:br>
              <a:rPr lang="en-US"/>
            </a:br>
            <a:r>
              <a:rPr lang="en-US"/>
              <a:t>London SW1H 9AJ</a:t>
            </a:r>
          </a:p>
        </p:txBody>
      </p:sp>
      <p:sp>
        <p:nvSpPr>
          <p:cNvPr id="12" name="Text Placeholder 9">
            <a:extLst>
              <a:ext uri="{FF2B5EF4-FFF2-40B4-BE49-F238E27FC236}">
                <a16:creationId xmlns:a16="http://schemas.microsoft.com/office/drawing/2014/main" id="{09FE9206-C0BC-477B-9E79-7A9E34677E27}"/>
              </a:ext>
            </a:extLst>
          </p:cNvPr>
          <p:cNvSpPr>
            <a:spLocks noGrp="1"/>
          </p:cNvSpPr>
          <p:nvPr>
            <p:ph type="body" sz="quarter" idx="12" hasCustomPrompt="1"/>
          </p:nvPr>
        </p:nvSpPr>
        <p:spPr>
          <a:xfrm>
            <a:off x="716279" y="5444233"/>
            <a:ext cx="4888231" cy="363975"/>
          </a:xfrm>
        </p:spPr>
        <p:txBody>
          <a:bodyPr>
            <a:normAutofit/>
          </a:bodyPr>
          <a:lstStyle>
            <a:lvl1pPr>
              <a:defRPr sz="1600" b="0">
                <a:solidFill>
                  <a:srgbClr val="003057"/>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gov.uk/government/organisations/ministry-of-justice</a:t>
            </a:r>
            <a:endParaRPr lang="en-US"/>
          </a:p>
        </p:txBody>
      </p:sp>
    </p:spTree>
    <p:extLst>
      <p:ext uri="{BB962C8B-B14F-4D97-AF65-F5344CB8AC3E}">
        <p14:creationId xmlns:p14="http://schemas.microsoft.com/office/powerpoint/2010/main" val="2627416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wo Content (blue)">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B8E0F044-AFE2-49A2-8CBD-0BE160265ED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18" y="0"/>
            <a:ext cx="1218776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laceholder 2"/>
          <p:cNvSpPr>
            <a:spLocks noGrp="1"/>
          </p:cNvSpPr>
          <p:nvPr>
            <p:ph type="body" idx="1"/>
          </p:nvPr>
        </p:nvSpPr>
        <p:spPr>
          <a:xfrm>
            <a:off x="912000" y="1440000"/>
            <a:ext cx="5280000" cy="360000"/>
          </a:xfrm>
        </p:spPr>
        <p:txBody>
          <a:bodyPr>
            <a:normAutofit/>
          </a:bodyPr>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9" name="Content Placeholder 3"/>
          <p:cNvSpPr>
            <a:spLocks noGrp="1"/>
          </p:cNvSpPr>
          <p:nvPr>
            <p:ph sz="half" idx="2"/>
          </p:nvPr>
        </p:nvSpPr>
        <p:spPr>
          <a:xfrm>
            <a:off x="912000" y="1800000"/>
            <a:ext cx="5280000" cy="39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4"/>
          <p:cNvSpPr>
            <a:spLocks noGrp="1"/>
          </p:cNvSpPr>
          <p:nvPr>
            <p:ph type="body" sz="quarter" idx="3"/>
          </p:nvPr>
        </p:nvSpPr>
        <p:spPr>
          <a:xfrm>
            <a:off x="6239999" y="1440000"/>
            <a:ext cx="5280000" cy="360000"/>
          </a:xfrm>
        </p:spPr>
        <p:txBody>
          <a:bodyPr>
            <a:normAutofit/>
          </a:bodyPr>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5"/>
          <p:cNvSpPr>
            <a:spLocks noGrp="1"/>
          </p:cNvSpPr>
          <p:nvPr>
            <p:ph sz="quarter" idx="4"/>
          </p:nvPr>
        </p:nvSpPr>
        <p:spPr>
          <a:xfrm>
            <a:off x="6240000" y="1800000"/>
            <a:ext cx="5280000" cy="39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4"/>
          <p:cNvSpPr>
            <a:spLocks noGrp="1"/>
          </p:cNvSpPr>
          <p:nvPr>
            <p:ph type="title"/>
          </p:nvPr>
        </p:nvSpPr>
        <p:spPr>
          <a:xfrm>
            <a:off x="912000" y="468000"/>
            <a:ext cx="10320000" cy="360000"/>
          </a:xfrm>
          <a:prstGeom prst="rect">
            <a:avLst/>
          </a:prstGeom>
        </p:spPr>
        <p:txBody>
          <a:bodyPr>
            <a:normAutofit fontScale="90000"/>
          </a:bodyPr>
          <a:lstStyle/>
          <a:p>
            <a:r>
              <a:rPr lang="en-US"/>
              <a:t>Click to edit Master title style</a:t>
            </a:r>
            <a:endParaRPr lang="en-GB"/>
          </a:p>
        </p:txBody>
      </p:sp>
      <p:sp>
        <p:nvSpPr>
          <p:cNvPr id="11" name="Slide Number Placeholder 5">
            <a:extLst>
              <a:ext uri="{FF2B5EF4-FFF2-40B4-BE49-F238E27FC236}">
                <a16:creationId xmlns:a16="http://schemas.microsoft.com/office/drawing/2014/main" id="{D0E86BC4-F8EB-4581-878C-4CDF49FE731A}"/>
              </a:ext>
            </a:extLst>
          </p:cNvPr>
          <p:cNvSpPr>
            <a:spLocks noGrp="1"/>
          </p:cNvSpPr>
          <p:nvPr>
            <p:ph type="sldNum" sz="quarter" idx="10"/>
          </p:nvPr>
        </p:nvSpPr>
        <p:spPr>
          <a:xfrm>
            <a:off x="239184" y="6335713"/>
            <a:ext cx="2065867" cy="252412"/>
          </a:xfrm>
          <a:prstGeom prst="rect">
            <a:avLst/>
          </a:prstGeom>
        </p:spPr>
        <p:txBody>
          <a:bodyPr lIns="72000" tIns="72000" rIns="72000" bIns="72000"/>
          <a:lstStyle>
            <a:lvl1pPr algn="l" eaLnBrk="1" fontAlgn="auto" hangingPunct="1">
              <a:spcBef>
                <a:spcPts val="0"/>
              </a:spcBef>
              <a:spcAft>
                <a:spcPts val="0"/>
              </a:spcAft>
              <a:defRPr b="1">
                <a:solidFill>
                  <a:schemeClr val="bg1"/>
                </a:solidFill>
                <a:latin typeface="Arial" panose="020B0604020202020204" pitchFamily="34" charset="0"/>
                <a:cs typeface="Arial" panose="020B0604020202020204" pitchFamily="34" charset="0"/>
              </a:defRPr>
            </a:lvl1pPr>
          </a:lstStyle>
          <a:p>
            <a:pPr>
              <a:defRPr/>
            </a:pPr>
            <a:fld id="{5A187D71-01E3-4389-9215-30182AADC149}" type="slidenum">
              <a:rPr lang="en-GB"/>
              <a:pPr>
                <a:defRPr/>
              </a:pPr>
              <a:t>‹#›</a:t>
            </a:fld>
            <a:endParaRPr lang="en-GB"/>
          </a:p>
        </p:txBody>
      </p:sp>
      <p:sp>
        <p:nvSpPr>
          <p:cNvPr id="14" name="Footer Placeholder 4">
            <a:extLst>
              <a:ext uri="{FF2B5EF4-FFF2-40B4-BE49-F238E27FC236}">
                <a16:creationId xmlns:a16="http://schemas.microsoft.com/office/drawing/2014/main" id="{FE78FE63-9637-48E8-B0CB-46B7C5B6B069}"/>
              </a:ext>
            </a:extLst>
          </p:cNvPr>
          <p:cNvSpPr>
            <a:spLocks noGrp="1"/>
          </p:cNvSpPr>
          <p:nvPr>
            <p:ph type="ftr" sz="quarter" idx="11"/>
          </p:nvPr>
        </p:nvSpPr>
        <p:spPr>
          <a:xfrm>
            <a:off x="6034617" y="6588126"/>
            <a:ext cx="5486400" cy="269875"/>
          </a:xfrm>
          <a:prstGeom prst="rect">
            <a:avLst/>
          </a:prstGeom>
        </p:spPr>
        <p:txBody>
          <a:bodyPr/>
          <a:lstStyle>
            <a:lvl1pPr algn="r" eaLnBrk="1" fontAlgn="auto" hangingPunct="1">
              <a:spcBef>
                <a:spcPts val="0"/>
              </a:spcBef>
              <a:spcAft>
                <a:spcPts val="0"/>
              </a:spcAft>
              <a:defRPr sz="1000">
                <a:latin typeface="Arial" panose="020B0604020202020204" pitchFamily="34" charset="0"/>
                <a:cs typeface="Arial" panose="020B0604020202020204" pitchFamily="34" charset="0"/>
              </a:defRPr>
            </a:lvl1pPr>
          </a:lstStyle>
          <a:p>
            <a:pPr>
              <a:defRPr/>
            </a:pPr>
            <a:r>
              <a:rPr lang="en-GB"/>
              <a:t>Sep-21 Prison Maintenance Survey Analysis (Official Sensitive)</a:t>
            </a:r>
          </a:p>
        </p:txBody>
      </p:sp>
    </p:spTree>
    <p:extLst>
      <p:ext uri="{BB962C8B-B14F-4D97-AF65-F5344CB8AC3E}">
        <p14:creationId xmlns:p14="http://schemas.microsoft.com/office/powerpoint/2010/main" val="1485968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wo Content (white)">
    <p:spTree>
      <p:nvGrpSpPr>
        <p:cNvPr id="1" name=""/>
        <p:cNvGrpSpPr/>
        <p:nvPr/>
      </p:nvGrpSpPr>
      <p:grpSpPr>
        <a:xfrm>
          <a:off x="0" y="0"/>
          <a:ext cx="0" cy="0"/>
          <a:chOff x="0" y="0"/>
          <a:chExt cx="0" cy="0"/>
        </a:xfrm>
      </p:grpSpPr>
      <p:pic>
        <p:nvPicPr>
          <p:cNvPr id="7" name="Picture 3">
            <a:extLst>
              <a:ext uri="{FF2B5EF4-FFF2-40B4-BE49-F238E27FC236}">
                <a16:creationId xmlns:a16="http://schemas.microsoft.com/office/drawing/2014/main" id="{67E2DA1B-8C94-44F9-A247-0C54AA5B6D1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18" y="0"/>
            <a:ext cx="1218776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912000" y="1440000"/>
            <a:ext cx="5280000" cy="360000"/>
          </a:xfrm>
        </p:spPr>
        <p:txBody>
          <a:bodyPr>
            <a:normAutofit/>
          </a:bodyPr>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2000" y="1800000"/>
            <a:ext cx="5280000" cy="39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39999" y="1440000"/>
            <a:ext cx="5280000" cy="360000"/>
          </a:xfrm>
        </p:spPr>
        <p:txBody>
          <a:bodyPr>
            <a:normAutofit/>
          </a:bodyPr>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40000" y="1800000"/>
            <a:ext cx="5280000" cy="39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4"/>
          <p:cNvSpPr>
            <a:spLocks noGrp="1"/>
          </p:cNvSpPr>
          <p:nvPr>
            <p:ph type="title"/>
          </p:nvPr>
        </p:nvSpPr>
        <p:spPr>
          <a:xfrm>
            <a:off x="912000" y="468000"/>
            <a:ext cx="10320000" cy="360000"/>
          </a:xfrm>
          <a:prstGeom prst="rect">
            <a:avLst/>
          </a:prstGeom>
        </p:spPr>
        <p:txBody>
          <a:bodyPr>
            <a:normAutofit fontScale="90000"/>
          </a:bodyPr>
          <a:lstStyle/>
          <a:p>
            <a:r>
              <a:rPr lang="en-US"/>
              <a:t>Click to edit Master title style</a:t>
            </a:r>
            <a:endParaRPr lang="en-GB"/>
          </a:p>
        </p:txBody>
      </p:sp>
      <p:sp>
        <p:nvSpPr>
          <p:cNvPr id="8" name="Slide Number Placeholder 5">
            <a:extLst>
              <a:ext uri="{FF2B5EF4-FFF2-40B4-BE49-F238E27FC236}">
                <a16:creationId xmlns:a16="http://schemas.microsoft.com/office/drawing/2014/main" id="{0EE05057-CCA3-451A-891E-2E57E2BA0FE2}"/>
              </a:ext>
            </a:extLst>
          </p:cNvPr>
          <p:cNvSpPr>
            <a:spLocks noGrp="1"/>
          </p:cNvSpPr>
          <p:nvPr>
            <p:ph type="sldNum" sz="quarter" idx="10"/>
          </p:nvPr>
        </p:nvSpPr>
        <p:spPr>
          <a:xfrm>
            <a:off x="239184" y="6335713"/>
            <a:ext cx="2065867" cy="252412"/>
          </a:xfrm>
          <a:prstGeom prst="rect">
            <a:avLst/>
          </a:prstGeom>
        </p:spPr>
        <p:txBody>
          <a:bodyPr lIns="72000" tIns="72000" rIns="72000" bIns="72000"/>
          <a:lstStyle>
            <a:lvl1pPr algn="l" eaLnBrk="1" fontAlgn="auto" hangingPunct="1">
              <a:spcBef>
                <a:spcPts val="0"/>
              </a:spcBef>
              <a:spcAft>
                <a:spcPts val="0"/>
              </a:spcAft>
              <a:defRPr b="1">
                <a:solidFill>
                  <a:schemeClr val="bg1"/>
                </a:solidFill>
                <a:latin typeface="Arial" panose="020B0604020202020204" pitchFamily="34" charset="0"/>
                <a:cs typeface="Arial" panose="020B0604020202020204" pitchFamily="34" charset="0"/>
              </a:defRPr>
            </a:lvl1pPr>
          </a:lstStyle>
          <a:p>
            <a:pPr>
              <a:defRPr/>
            </a:pPr>
            <a:fld id="{128A06DB-451B-4AA3-86A0-C9CBADA77DD5}" type="slidenum">
              <a:rPr lang="en-GB"/>
              <a:pPr>
                <a:defRPr/>
              </a:pPr>
              <a:t>‹#›</a:t>
            </a:fld>
            <a:endParaRPr lang="en-GB"/>
          </a:p>
        </p:txBody>
      </p:sp>
      <p:sp>
        <p:nvSpPr>
          <p:cNvPr id="10" name="Footer Placeholder 4">
            <a:extLst>
              <a:ext uri="{FF2B5EF4-FFF2-40B4-BE49-F238E27FC236}">
                <a16:creationId xmlns:a16="http://schemas.microsoft.com/office/drawing/2014/main" id="{04C7BA1F-22E4-4362-B19E-166B4FE99F7D}"/>
              </a:ext>
            </a:extLst>
          </p:cNvPr>
          <p:cNvSpPr>
            <a:spLocks noGrp="1"/>
          </p:cNvSpPr>
          <p:nvPr>
            <p:ph type="ftr" sz="quarter" idx="11"/>
          </p:nvPr>
        </p:nvSpPr>
        <p:spPr>
          <a:xfrm>
            <a:off x="6034617" y="6588126"/>
            <a:ext cx="5486400" cy="269875"/>
          </a:xfrm>
          <a:prstGeom prst="rect">
            <a:avLst/>
          </a:prstGeom>
        </p:spPr>
        <p:txBody>
          <a:bodyPr/>
          <a:lstStyle>
            <a:lvl1pPr algn="r" eaLnBrk="1" fontAlgn="auto" hangingPunct="1">
              <a:spcBef>
                <a:spcPts val="0"/>
              </a:spcBef>
              <a:spcAft>
                <a:spcPts val="0"/>
              </a:spcAft>
              <a:defRPr sz="1000">
                <a:latin typeface="Arial" panose="020B0604020202020204" pitchFamily="34" charset="0"/>
                <a:cs typeface="Arial" panose="020B0604020202020204" pitchFamily="34" charset="0"/>
              </a:defRPr>
            </a:lvl1pPr>
          </a:lstStyle>
          <a:p>
            <a:pPr>
              <a:defRPr/>
            </a:pPr>
            <a:r>
              <a:rPr lang="en-GB"/>
              <a:t>Sep-21 Prison Maintenance Survey Analysis (Official Sensitive)</a:t>
            </a:r>
          </a:p>
        </p:txBody>
      </p:sp>
    </p:spTree>
    <p:extLst>
      <p:ext uri="{BB962C8B-B14F-4D97-AF65-F5344CB8AC3E}">
        <p14:creationId xmlns:p14="http://schemas.microsoft.com/office/powerpoint/2010/main" val="2796973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B412D-9DE4-F1F5-DD5B-EEA054F708A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59407E8-E647-0496-81DA-C229915AF3BC}"/>
              </a:ext>
            </a:extLst>
          </p:cNvPr>
          <p:cNvSpPr>
            <a:spLocks noGrp="1"/>
          </p:cNvSpPr>
          <p:nvPr>
            <p:ph type="dt" sz="half" idx="10"/>
          </p:nvPr>
        </p:nvSpPr>
        <p:spPr/>
        <p:txBody>
          <a:bodyPr/>
          <a:lstStyle/>
          <a:p>
            <a:fld id="{CCEBA442-7E8B-4F0D-B419-1CAC922B0D14}" type="datetimeFigureOut">
              <a:rPr lang="en-GB" smtClean="0"/>
              <a:t>13/05/2026</a:t>
            </a:fld>
            <a:endParaRPr lang="en-GB"/>
          </a:p>
        </p:txBody>
      </p:sp>
      <p:sp>
        <p:nvSpPr>
          <p:cNvPr id="4" name="Footer Placeholder 3">
            <a:extLst>
              <a:ext uri="{FF2B5EF4-FFF2-40B4-BE49-F238E27FC236}">
                <a16:creationId xmlns:a16="http://schemas.microsoft.com/office/drawing/2014/main" id="{95BE8825-2457-B50A-05BB-FF4DCFFB9F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2FF47F-2417-B20D-EA6A-0630E32E6599}"/>
              </a:ext>
            </a:extLst>
          </p:cNvPr>
          <p:cNvSpPr>
            <a:spLocks noGrp="1"/>
          </p:cNvSpPr>
          <p:nvPr>
            <p:ph type="sldNum" sz="quarter" idx="12"/>
          </p:nvPr>
        </p:nvSpPr>
        <p:spPr/>
        <p:txBody>
          <a:bodyPr/>
          <a:lstStyle/>
          <a:p>
            <a:fld id="{263577BA-7905-4F5B-B093-8DD12AC7182F}" type="slidenum">
              <a:rPr lang="en-GB" smtClean="0"/>
              <a:t>‹#›</a:t>
            </a:fld>
            <a:endParaRPr lang="en-GB"/>
          </a:p>
        </p:txBody>
      </p:sp>
    </p:spTree>
    <p:extLst>
      <p:ext uri="{BB962C8B-B14F-4D97-AF65-F5344CB8AC3E}">
        <p14:creationId xmlns:p14="http://schemas.microsoft.com/office/powerpoint/2010/main" val="3503459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DA96743-72B7-4337-942F-FEC10E7ACB1F}" type="datetimeFigureOut">
              <a:rPr lang="en-GB" smtClean="0"/>
              <a:t>13/05/2026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24421A-4B6E-4874-ABE5-FA2DFD190E8C}" type="slidenum">
              <a:rPr lang="en-GB" smtClean="0"/>
              <a:t>‹#›</a:t>
            </a:fld>
            <a:endParaRPr lang="en-GB"/>
          </a:p>
        </p:txBody>
      </p:sp>
    </p:spTree>
    <p:extLst>
      <p:ext uri="{BB962C8B-B14F-4D97-AF65-F5344CB8AC3E}">
        <p14:creationId xmlns:p14="http://schemas.microsoft.com/office/powerpoint/2010/main" val="3380093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B86170-144F-4641-97B4-22108ADC5EEE}"/>
              </a:ext>
            </a:extLst>
          </p:cNvPr>
          <p:cNvSpPr>
            <a:spLocks noGrp="1"/>
          </p:cNvSpPr>
          <p:nvPr>
            <p:ph type="title"/>
          </p:nvPr>
        </p:nvSpPr>
        <p:spPr>
          <a:xfrm>
            <a:off x="709127" y="681136"/>
            <a:ext cx="10774800" cy="345232"/>
          </a:xfrm>
          <a:prstGeom prst="rect">
            <a:avLst/>
          </a:prstGeom>
        </p:spPr>
        <p:txBody>
          <a:bodyPr vert="horz" lIns="0" tIns="0" rIns="0" bIns="0" rtlCol="0" anchor="t" anchorCtr="0">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7AB058-375D-41FF-927E-BB3206E08663}"/>
              </a:ext>
            </a:extLst>
          </p:cNvPr>
          <p:cNvSpPr>
            <a:spLocks noGrp="1"/>
          </p:cNvSpPr>
          <p:nvPr>
            <p:ph type="body" idx="1"/>
          </p:nvPr>
        </p:nvSpPr>
        <p:spPr>
          <a:xfrm>
            <a:off x="709127" y="1328400"/>
            <a:ext cx="10774800" cy="4665600"/>
          </a:xfrm>
          <a:prstGeom prst="rect">
            <a:avLst/>
          </a:prstGeom>
        </p:spPr>
        <p:txBody>
          <a:bodyPr vert="horz" lIns="0" tIns="0" rIns="0" bIns="0" rtlCol="0" anchor="t" anchorCtr="0">
            <a:normAutofit/>
          </a:bodyPr>
          <a:lstStyle/>
          <a:p>
            <a:pPr lvl="0"/>
            <a:r>
              <a:rPr lang="en-US"/>
              <a:t>Subheading (level 1)</a:t>
            </a:r>
          </a:p>
          <a:p>
            <a:pPr lvl="1"/>
            <a:r>
              <a:rPr lang="en-US"/>
              <a:t>Sub-subheading (level 2)</a:t>
            </a:r>
          </a:p>
          <a:p>
            <a:pPr lvl="2"/>
            <a:r>
              <a:rPr lang="en-US"/>
              <a:t>Text (level 3)</a:t>
            </a:r>
          </a:p>
          <a:p>
            <a:pPr lvl="3"/>
            <a:r>
              <a:rPr lang="en-US"/>
              <a:t>Bullet (level 4)</a:t>
            </a:r>
          </a:p>
          <a:p>
            <a:pPr lvl="4"/>
            <a:r>
              <a:rPr lang="en-US"/>
              <a:t>Sub-bullet (level 5)</a:t>
            </a:r>
          </a:p>
        </p:txBody>
      </p:sp>
      <p:sp>
        <p:nvSpPr>
          <p:cNvPr id="4" name="Date Placeholder 3">
            <a:extLst>
              <a:ext uri="{FF2B5EF4-FFF2-40B4-BE49-F238E27FC236}">
                <a16:creationId xmlns:a16="http://schemas.microsoft.com/office/drawing/2014/main" id="{4F428173-E07F-4D94-BDED-087BCEFF1740}"/>
              </a:ext>
            </a:extLst>
          </p:cNvPr>
          <p:cNvSpPr>
            <a:spLocks noGrp="1"/>
          </p:cNvSpPr>
          <p:nvPr>
            <p:ph type="dt" sz="half" idx="2"/>
          </p:nvPr>
        </p:nvSpPr>
        <p:spPr>
          <a:xfrm>
            <a:off x="9154800" y="259251"/>
            <a:ext cx="2743200" cy="144000"/>
          </a:xfrm>
          <a:prstGeom prst="rect">
            <a:avLst/>
          </a:prstGeom>
        </p:spPr>
        <p:txBody>
          <a:bodyPr vert="horz" lIns="0" tIns="0" rIns="0" bIns="0" rtlCol="0" anchor="t" anchorCtr="0"/>
          <a:lstStyle>
            <a:lvl1pPr algn="r">
              <a:defRPr sz="1100">
                <a:solidFill>
                  <a:schemeClr val="tx1"/>
                </a:solidFill>
              </a:defRPr>
            </a:lvl1pPr>
          </a:lstStyle>
          <a:p>
            <a:endParaRPr lang="en-GB"/>
          </a:p>
        </p:txBody>
      </p:sp>
      <p:sp>
        <p:nvSpPr>
          <p:cNvPr id="5" name="Footer Placeholder 4">
            <a:extLst>
              <a:ext uri="{FF2B5EF4-FFF2-40B4-BE49-F238E27FC236}">
                <a16:creationId xmlns:a16="http://schemas.microsoft.com/office/drawing/2014/main" id="{35262322-4E9F-43FC-9281-3453FB17DDA5}"/>
              </a:ext>
            </a:extLst>
          </p:cNvPr>
          <p:cNvSpPr>
            <a:spLocks noGrp="1"/>
          </p:cNvSpPr>
          <p:nvPr>
            <p:ph type="ftr" sz="quarter" idx="3"/>
          </p:nvPr>
        </p:nvSpPr>
        <p:spPr>
          <a:xfrm>
            <a:off x="7401042" y="6330808"/>
            <a:ext cx="2846148" cy="331250"/>
          </a:xfrm>
          <a:prstGeom prst="rect">
            <a:avLst/>
          </a:prstGeom>
        </p:spPr>
        <p:txBody>
          <a:bodyPr vert="horz" lIns="0" tIns="0" rIns="0" bIns="0" rtlCol="0" anchor="ctr" anchorCtr="0"/>
          <a:lstStyle>
            <a:lvl1pPr algn="r">
              <a:defRPr sz="1100">
                <a:solidFill>
                  <a:schemeClr val="tx1"/>
                </a:solidFill>
              </a:defRPr>
            </a:lvl1pPr>
          </a:lstStyle>
          <a:p>
            <a:r>
              <a:rPr lang="en-GB"/>
              <a:t>Sep-21 Prison Maintenance Survey Analysis (Official Sensitive)</a:t>
            </a:r>
          </a:p>
        </p:txBody>
      </p:sp>
      <p:sp>
        <p:nvSpPr>
          <p:cNvPr id="6" name="Slide Number Placeholder 5">
            <a:extLst>
              <a:ext uri="{FF2B5EF4-FFF2-40B4-BE49-F238E27FC236}">
                <a16:creationId xmlns:a16="http://schemas.microsoft.com/office/drawing/2014/main" id="{757E9B8C-38F9-40B1-AA41-77A2D52FAAA2}"/>
              </a:ext>
            </a:extLst>
          </p:cNvPr>
          <p:cNvSpPr>
            <a:spLocks noGrp="1"/>
          </p:cNvSpPr>
          <p:nvPr>
            <p:ph type="sldNum" sz="quarter" idx="4"/>
          </p:nvPr>
        </p:nvSpPr>
        <p:spPr>
          <a:xfrm>
            <a:off x="11538000" y="6393600"/>
            <a:ext cx="360000" cy="252000"/>
          </a:xfrm>
          <a:prstGeom prst="rect">
            <a:avLst/>
          </a:prstGeom>
        </p:spPr>
        <p:txBody>
          <a:bodyPr vert="horz" lIns="0" tIns="0" rIns="0" bIns="0" rtlCol="0" anchor="t" anchorCtr="0"/>
          <a:lstStyle>
            <a:lvl1pPr algn="ctr">
              <a:defRPr sz="1600" b="1">
                <a:solidFill>
                  <a:srgbClr val="003057"/>
                </a:solidFill>
              </a:defRPr>
            </a:lvl1pPr>
          </a:lstStyle>
          <a:p>
            <a:fld id="{9A8223AF-F2F5-41F7-A71C-81CE492BCB88}" type="slidenum">
              <a:rPr lang="en-GB" smtClean="0"/>
              <a:pPr/>
              <a:t>‹#›</a:t>
            </a:fld>
            <a:endParaRPr lang="en-GB"/>
          </a:p>
        </p:txBody>
      </p:sp>
    </p:spTree>
    <p:extLst>
      <p:ext uri="{BB962C8B-B14F-4D97-AF65-F5344CB8AC3E}">
        <p14:creationId xmlns:p14="http://schemas.microsoft.com/office/powerpoint/2010/main" val="261865270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68" r:id="rId8"/>
    <p:sldLayoutId id="2147483680" r:id="rId9"/>
    <p:sldLayoutId id="2147483681" r:id="rId10"/>
    <p:sldLayoutId id="2147483671" r:id="rId11"/>
    <p:sldLayoutId id="2147483682" r:id="rId12"/>
  </p:sldLayoutIdLst>
  <p:hf hdr="0" ftr="0" dt="0"/>
  <p:txStyles>
    <p:titleStyle>
      <a:lvl1pPr algn="l" defTabSz="914400" rtl="0" eaLnBrk="1" latinLnBrk="0" hangingPunct="1">
        <a:lnSpc>
          <a:spcPct val="90000"/>
        </a:lnSpc>
        <a:spcBef>
          <a:spcPct val="0"/>
        </a:spcBef>
        <a:buNone/>
        <a:defRPr sz="24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defRPr sz="1600" b="1" kern="1200">
          <a:solidFill>
            <a:schemeClr val="tx1"/>
          </a:solidFill>
          <a:latin typeface="+mn-lt"/>
          <a:ea typeface="+mn-ea"/>
          <a:cs typeface="+mn-cs"/>
        </a:defRPr>
      </a:lvl1pPr>
      <a:lvl2pPr marL="0" indent="0" algn="l" defTabSz="914400" rtl="0" eaLnBrk="1" latinLnBrk="0" hangingPunct="1">
        <a:lnSpc>
          <a:spcPct val="100000"/>
        </a:lnSpc>
        <a:spcBef>
          <a:spcPts val="0"/>
        </a:spcBef>
        <a:spcAft>
          <a:spcPts val="600"/>
        </a:spcAft>
        <a:buFont typeface="Arial" panose="020B0604020202020204" pitchFamily="34" charset="0"/>
        <a:buNone/>
        <a:defRPr sz="1200" b="1" kern="1200">
          <a:solidFill>
            <a:schemeClr val="tx1"/>
          </a:solidFill>
          <a:latin typeface="+mn-lt"/>
          <a:ea typeface="+mn-ea"/>
          <a:cs typeface="+mn-cs"/>
        </a:defRPr>
      </a:lvl2pPr>
      <a:lvl3pPr marL="0" indent="0" algn="l" defTabSz="914400" rtl="0" eaLnBrk="1" latinLnBrk="0" hangingPunct="1">
        <a:lnSpc>
          <a:spcPct val="100000"/>
        </a:lnSpc>
        <a:spcBef>
          <a:spcPts val="0"/>
        </a:spcBef>
        <a:spcAft>
          <a:spcPts val="600"/>
        </a:spcAft>
        <a:buClr>
          <a:schemeClr val="accent1"/>
        </a:buClr>
        <a:buFont typeface="Arial" panose="020B0604020202020204" pitchFamily="34" charset="0"/>
        <a:buNone/>
        <a:defRPr sz="1200" kern="1200">
          <a:solidFill>
            <a:schemeClr val="tx1"/>
          </a:solidFill>
          <a:latin typeface="+mn-lt"/>
          <a:ea typeface="+mn-ea"/>
          <a:cs typeface="+mn-cs"/>
        </a:defRPr>
      </a:lvl3pPr>
      <a:lvl4pPr marL="230400" indent="-2286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200" kern="1200">
          <a:solidFill>
            <a:schemeClr val="tx1"/>
          </a:solidFill>
          <a:latin typeface="+mn-lt"/>
          <a:ea typeface="+mn-ea"/>
          <a:cs typeface="+mn-cs"/>
        </a:defRPr>
      </a:lvl4pPr>
      <a:lvl5pPr marL="457200" indent="-228600" algn="l" defTabSz="914400" rtl="0" eaLnBrk="1" latinLnBrk="0" hangingPunct="1">
        <a:lnSpc>
          <a:spcPct val="100000"/>
        </a:lnSpc>
        <a:spcBef>
          <a:spcPts val="0"/>
        </a:spcBef>
        <a:spcAft>
          <a:spcPts val="600"/>
        </a:spcAft>
        <a:buClr>
          <a:srgbClr val="00B1EB"/>
        </a:buClr>
        <a:buFont typeface="Arial" panose="020B0604020202020204" pitchFamily="34" charset="0"/>
        <a:buChar char="•"/>
        <a:defRPr sz="1200" kern="1200">
          <a:solidFill>
            <a:schemeClr val="tx1"/>
          </a:solidFill>
          <a:latin typeface="+mn-lt"/>
          <a:ea typeface="+mn-ea"/>
          <a:cs typeface="+mn-cs"/>
        </a:defRPr>
      </a:lvl5pPr>
      <a:lvl6pPr marL="914400" indent="-228600" algn="l" defTabSz="914400" rtl="0" eaLnBrk="1" latinLnBrk="0" hangingPunct="1">
        <a:lnSpc>
          <a:spcPct val="100000"/>
        </a:lnSpc>
        <a:spcBef>
          <a:spcPts val="0"/>
        </a:spcBef>
        <a:spcAft>
          <a:spcPts val="600"/>
        </a:spcAft>
        <a:buFont typeface="Arial" panose="020B0604020202020204" pitchFamily="34" charset="0"/>
        <a:buChar char="•"/>
        <a:defRPr sz="11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cid:image005.jpg@01D4B975.E2C859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E5E89-D189-4A1F-8F7D-44C00444FDF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30FE3488-3E3F-4719-86CC-28F07FD81CBD}"/>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B6282A6-5B24-4C6B-A781-2A02C113367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2">
            <a:extLst>
              <a:ext uri="{FF2B5EF4-FFF2-40B4-BE49-F238E27FC236}">
                <a16:creationId xmlns:a16="http://schemas.microsoft.com/office/drawing/2014/main" id="{7BFDDED5-944C-4DD0-871F-6AEEB1AC6573}"/>
              </a:ext>
            </a:extLst>
          </p:cNvPr>
          <p:cNvSpPr txBox="1">
            <a:spLocks/>
          </p:cNvSpPr>
          <p:nvPr/>
        </p:nvSpPr>
        <p:spPr>
          <a:xfrm>
            <a:off x="1110996" y="5457064"/>
            <a:ext cx="4319588" cy="360363"/>
          </a:xfrm>
          <a:prstGeom prst="rect">
            <a:avLst/>
          </a:prstGeom>
        </p:spPr>
        <p:txBody>
          <a:bodyPr vert="horz" lIns="91440" tIns="45720" rIns="91440" bIns="45720" rtlCol="0" anchor="ctr">
            <a:no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sz="2800" b="1" dirty="0">
                <a:solidFill>
                  <a:schemeClr val="bg1"/>
                </a:solidFill>
                <a:latin typeface="Arial" panose="020B0604020202020204" pitchFamily="34" charset="0"/>
                <a:cs typeface="Arial" panose="020B0604020202020204" pitchFamily="34" charset="0"/>
              </a:rPr>
              <a:t>May 2026</a:t>
            </a:r>
          </a:p>
        </p:txBody>
      </p:sp>
      <p:sp>
        <p:nvSpPr>
          <p:cNvPr id="7" name="Title 3">
            <a:extLst>
              <a:ext uri="{FF2B5EF4-FFF2-40B4-BE49-F238E27FC236}">
                <a16:creationId xmlns:a16="http://schemas.microsoft.com/office/drawing/2014/main" id="{AC141EF4-DBCA-4CF0-BE3B-381B2C7BB64A}"/>
              </a:ext>
            </a:extLst>
          </p:cNvPr>
          <p:cNvSpPr txBox="1">
            <a:spLocks/>
          </p:cNvSpPr>
          <p:nvPr/>
        </p:nvSpPr>
        <p:spPr bwMode="auto">
          <a:xfrm>
            <a:off x="3041650" y="2001838"/>
            <a:ext cx="6108699" cy="20050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ltLang="en-US" b="1" dirty="0">
                <a:solidFill>
                  <a:schemeClr val="bg1"/>
                </a:solidFill>
                <a:latin typeface="Arial" panose="020B0604020202020204" pitchFamily="34" charset="0"/>
                <a:cs typeface="Arial" panose="020B0604020202020204" pitchFamily="34" charset="0"/>
              </a:rPr>
              <a:t>MOJ Property </a:t>
            </a:r>
            <a:r>
              <a:rPr lang="en-GB" altLang="en-US" b="1">
                <a:solidFill>
                  <a:schemeClr val="bg1"/>
                </a:solidFill>
                <a:latin typeface="Arial" panose="020B0604020202020204" pitchFamily="34" charset="0"/>
                <a:cs typeface="Arial" panose="020B0604020202020204" pitchFamily="34" charset="0"/>
              </a:rPr>
              <a:t>Transformation Programme</a:t>
            </a:r>
            <a:endParaRPr lang="en-GB" altLang="en-US"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2713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C9A5F-5F0D-1D92-9E03-759193400E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3A6673-EE9D-279D-DD2D-B9EDF7FCCAF7}"/>
              </a:ext>
            </a:extLst>
          </p:cNvPr>
          <p:cNvSpPr>
            <a:spLocks noGrp="1"/>
          </p:cNvSpPr>
          <p:nvPr>
            <p:ph type="title"/>
          </p:nvPr>
        </p:nvSpPr>
        <p:spPr>
          <a:xfrm>
            <a:off x="709127" y="681136"/>
            <a:ext cx="10774800" cy="345232"/>
          </a:xfrm>
        </p:spPr>
        <p:txBody>
          <a:bodyPr anchor="t">
            <a:normAutofit/>
          </a:bodyPr>
          <a:lstStyle/>
          <a:p>
            <a:r>
              <a:rPr lang="en-GB"/>
              <a:t>Property Transformation Programme</a:t>
            </a:r>
          </a:p>
        </p:txBody>
      </p:sp>
      <p:sp>
        <p:nvSpPr>
          <p:cNvPr id="3" name="Subtitle 2">
            <a:extLst>
              <a:ext uri="{FF2B5EF4-FFF2-40B4-BE49-F238E27FC236}">
                <a16:creationId xmlns:a16="http://schemas.microsoft.com/office/drawing/2014/main" id="{7BD5D642-3ADC-FB56-5255-5684DB9ED1DD}"/>
              </a:ext>
            </a:extLst>
          </p:cNvPr>
          <p:cNvSpPr>
            <a:spLocks noGrp="1"/>
          </p:cNvSpPr>
          <p:nvPr>
            <p:ph sz="half" idx="1"/>
          </p:nvPr>
        </p:nvSpPr>
        <p:spPr>
          <a:xfrm>
            <a:off x="294640" y="1329653"/>
            <a:ext cx="5728087" cy="4513587"/>
          </a:xfrm>
        </p:spPr>
        <p:txBody>
          <a:bodyPr anchor="t">
            <a:normAutofit/>
          </a:bodyPr>
          <a:lstStyle/>
          <a:p>
            <a:r>
              <a:rPr lang="en-GB" dirty="0"/>
              <a:t>Mobilisation Professionals</a:t>
            </a:r>
          </a:p>
          <a:p>
            <a:r>
              <a:rPr lang="en-GB" b="0" dirty="0"/>
              <a:t>Clayton Smith, Programme Director, Property Transformation Programme  </a:t>
            </a:r>
          </a:p>
          <a:p>
            <a:r>
              <a:rPr lang="en-GB" b="0" dirty="0"/>
              <a:t>Programme Director delivering the Property Transformation Programme (PTP). Leadership role delivering the programme to implement new FM contracts for HMPPS and a new performance management digital platform via the Workplace Management Service. The role has day-to-day leadership of all programme activities and significant responsibility for delivery two major procurement exercises, demobilising current contracts, mobilising new suppliers and delivering the required business change for successful transition and implementation.</a:t>
            </a:r>
          </a:p>
          <a:p>
            <a:endParaRPr lang="en-GB" b="0" dirty="0"/>
          </a:p>
        </p:txBody>
      </p:sp>
      <p:pic>
        <p:nvPicPr>
          <p:cNvPr id="1026" name="Picture 2" descr="Current photo of Clayton Smith">
            <a:extLst>
              <a:ext uri="{FF2B5EF4-FFF2-40B4-BE49-F238E27FC236}">
                <a16:creationId xmlns:a16="http://schemas.microsoft.com/office/drawing/2014/main" id="{47684F17-781E-6FCF-0EC4-7FFA5F31AF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4033"/>
          <a:stretch>
            <a:fillRect/>
          </a:stretch>
        </p:blipFill>
        <p:spPr bwMode="auto">
          <a:xfrm>
            <a:off x="6233533" y="1329654"/>
            <a:ext cx="5250394" cy="4513586"/>
          </a:xfrm>
          <a:prstGeom prst="rect">
            <a:avLst/>
          </a:prstGeom>
          <a:solidFill>
            <a:srgbClr val="FFFFFF"/>
          </a:solidFill>
        </p:spPr>
      </p:pic>
    </p:spTree>
    <p:extLst>
      <p:ext uri="{BB962C8B-B14F-4D97-AF65-F5344CB8AC3E}">
        <p14:creationId xmlns:p14="http://schemas.microsoft.com/office/powerpoint/2010/main" val="2897339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52639-25D1-9880-48F2-0AA794753D0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198A1D-5A53-0131-D6B3-48EB18BA329C}"/>
              </a:ext>
            </a:extLst>
          </p:cNvPr>
          <p:cNvSpPr>
            <a:spLocks noGrp="1"/>
          </p:cNvSpPr>
          <p:nvPr>
            <p:ph sz="half" idx="1"/>
          </p:nvPr>
        </p:nvSpPr>
        <p:spPr>
          <a:xfrm>
            <a:off x="281658" y="1168141"/>
            <a:ext cx="11256342" cy="5193460"/>
          </a:xfrm>
        </p:spPr>
        <p:txBody>
          <a:bodyPr/>
          <a:lstStyle/>
          <a:p>
            <a:pPr marL="285750" indent="-285750">
              <a:buFont typeface="Arial" panose="020B0604020202020204" pitchFamily="34" charset="0"/>
              <a:buChar char="•"/>
            </a:pPr>
            <a:r>
              <a:rPr lang="en-GB" b="0" dirty="0"/>
              <a:t>This team will be leading one of the largest procurements and mobilisations in central government</a:t>
            </a:r>
          </a:p>
          <a:p>
            <a:pPr marL="285750" indent="-285750">
              <a:buFont typeface="Arial" panose="020B0604020202020204" pitchFamily="34" charset="0"/>
              <a:buChar char="•"/>
            </a:pPr>
            <a:r>
              <a:rPr lang="en-GB" b="0" dirty="0"/>
              <a:t>The pace of work will be exciting, and you will part of a major change for the Department</a:t>
            </a:r>
          </a:p>
          <a:p>
            <a:pPr marL="285750" indent="-285750">
              <a:buFont typeface="Arial" panose="020B0604020202020204" pitchFamily="34" charset="0"/>
              <a:buChar char="•"/>
            </a:pPr>
            <a:r>
              <a:rPr lang="en-GB" b="0" dirty="0"/>
              <a:t>The challenges of working with new and existing suppliers will give you a unique insight into an exciting aspect of facilities management</a:t>
            </a:r>
          </a:p>
          <a:p>
            <a:pPr marL="285750" indent="-285750">
              <a:buFont typeface="Arial" panose="020B0604020202020204" pitchFamily="34" charset="0"/>
              <a:buChar char="•"/>
            </a:pPr>
            <a:r>
              <a:rPr lang="en-GB" b="0" dirty="0"/>
              <a:t>The team is full of a varied group of property professionals, and the project will give you an insight into the many aspects of managing an estate.</a:t>
            </a:r>
          </a:p>
          <a:p>
            <a:pPr marL="285750" indent="-285750">
              <a:buFont typeface="Arial" panose="020B0604020202020204" pitchFamily="34" charset="0"/>
              <a:buChar char="•"/>
            </a:pPr>
            <a:r>
              <a:rPr lang="en-GB" b="0" dirty="0"/>
              <a:t>You will be making a difference to the lives of those in the prison and probation system.</a:t>
            </a:r>
          </a:p>
          <a:p>
            <a:pPr marL="285750" indent="-285750">
              <a:buFont typeface="Arial" panose="020B0604020202020204" pitchFamily="34" charset="0"/>
              <a:buChar char="•"/>
            </a:pPr>
            <a:endParaRPr lang="en-GB" dirty="0"/>
          </a:p>
        </p:txBody>
      </p:sp>
      <p:pic>
        <p:nvPicPr>
          <p:cNvPr id="7" name="Picture 8">
            <a:extLst>
              <a:ext uri="{FF2B5EF4-FFF2-40B4-BE49-F238E27FC236}">
                <a16:creationId xmlns:a16="http://schemas.microsoft.com/office/drawing/2014/main" id="{5243DBE6-F742-DDA6-6D9F-0B7995A5C5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38192" y="639428"/>
            <a:ext cx="1384415" cy="10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51173CE8-71AF-5164-D8A8-8AF4CB2C28E8}"/>
              </a:ext>
            </a:extLst>
          </p:cNvPr>
          <p:cNvSpPr txBox="1"/>
          <p:nvPr/>
        </p:nvSpPr>
        <p:spPr>
          <a:xfrm>
            <a:off x="8464718" y="0"/>
            <a:ext cx="3727282" cy="461665"/>
          </a:xfrm>
          <a:prstGeom prst="rect">
            <a:avLst/>
          </a:prstGeom>
          <a:solidFill>
            <a:schemeClr val="accent1">
              <a:lumMod val="75000"/>
            </a:schemeClr>
          </a:solidFill>
          <a:ln>
            <a:solidFill>
              <a:schemeClr val="accent1">
                <a:lumMod val="60000"/>
                <a:lumOff val="40000"/>
              </a:schemeClr>
            </a:solidFill>
          </a:ln>
        </p:spPr>
        <p:txBody>
          <a:bodyPr wrap="square" lIns="91440" tIns="45720" rIns="91440" bIns="45720" rtlCol="0" anchor="t">
            <a:spAutoFit/>
          </a:bodyPr>
          <a:lstStyle/>
          <a:p>
            <a:r>
              <a:rPr lang="en-GB" sz="2400" b="1" dirty="0">
                <a:solidFill>
                  <a:schemeClr val="bg1"/>
                </a:solidFill>
              </a:rPr>
              <a:t>Why apply?</a:t>
            </a:r>
          </a:p>
        </p:txBody>
      </p:sp>
      <p:sp>
        <p:nvSpPr>
          <p:cNvPr id="9" name="TextBox 8">
            <a:extLst>
              <a:ext uri="{FF2B5EF4-FFF2-40B4-BE49-F238E27FC236}">
                <a16:creationId xmlns:a16="http://schemas.microsoft.com/office/drawing/2014/main" id="{362D3B67-A603-0A53-E833-1FAEB21731E6}"/>
              </a:ext>
            </a:extLst>
          </p:cNvPr>
          <p:cNvSpPr txBox="1"/>
          <p:nvPr/>
        </p:nvSpPr>
        <p:spPr>
          <a:xfrm>
            <a:off x="2860942" y="4854088"/>
            <a:ext cx="6097772" cy="646331"/>
          </a:xfrm>
          <a:prstGeom prst="rect">
            <a:avLst/>
          </a:prstGeom>
          <a:noFill/>
          <a:ln w="38100">
            <a:solidFill>
              <a:schemeClr val="accent1">
                <a:lumMod val="75000"/>
              </a:schemeClr>
            </a:solidFill>
          </a:ln>
        </p:spPr>
        <p:txBody>
          <a:bodyPr wrap="square">
            <a:spAutoFit/>
          </a:bodyPr>
          <a:lstStyle/>
          <a:p>
            <a:r>
              <a:rPr lang="en-GB" dirty="0"/>
              <a:t>To build a more trusted and responsive facilities, management service that supports prisons and probation </a:t>
            </a:r>
          </a:p>
        </p:txBody>
      </p:sp>
      <p:sp>
        <p:nvSpPr>
          <p:cNvPr id="10" name="Rectangle: Rounded Corners 9">
            <a:extLst>
              <a:ext uri="{FF2B5EF4-FFF2-40B4-BE49-F238E27FC236}">
                <a16:creationId xmlns:a16="http://schemas.microsoft.com/office/drawing/2014/main" id="{C2224737-CEEA-F7A7-0509-638435E92917}"/>
              </a:ext>
            </a:extLst>
          </p:cNvPr>
          <p:cNvSpPr/>
          <p:nvPr/>
        </p:nvSpPr>
        <p:spPr>
          <a:xfrm>
            <a:off x="4059763" y="4147612"/>
            <a:ext cx="3700131" cy="64633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err="1"/>
              <a:t>PTP</a:t>
            </a:r>
            <a:r>
              <a:rPr lang="en-GB" sz="2400" b="1" dirty="0"/>
              <a:t> Vision</a:t>
            </a:r>
          </a:p>
        </p:txBody>
      </p:sp>
    </p:spTree>
    <p:extLst>
      <p:ext uri="{BB962C8B-B14F-4D97-AF65-F5344CB8AC3E}">
        <p14:creationId xmlns:p14="http://schemas.microsoft.com/office/powerpoint/2010/main" val="161629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0D731659-9769-409B-82FD-589D8EFB687D}"/>
              </a:ext>
            </a:extLst>
          </p:cNvPr>
          <p:cNvSpPr txBox="1"/>
          <p:nvPr/>
        </p:nvSpPr>
        <p:spPr>
          <a:xfrm>
            <a:off x="8020593" y="0"/>
            <a:ext cx="4171407" cy="584775"/>
          </a:xfrm>
          <a:prstGeom prst="rect">
            <a:avLst/>
          </a:prstGeom>
          <a:solidFill>
            <a:schemeClr val="accent1">
              <a:lumMod val="75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3200" b="1" kern="0" dirty="0">
                <a:solidFill>
                  <a:prstClr val="white"/>
                </a:solidFill>
                <a:latin typeface="Calibri" panose="020F0502020204030204" pitchFamily="34" charset="0"/>
                <a:cs typeface="Calibri" panose="020F0502020204030204" pitchFamily="34" charset="0"/>
              </a:rPr>
              <a:t>Why</a:t>
            </a:r>
            <a:r>
              <a:rPr kumimoji="0" lang="en-GB" sz="32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choose MoJ?</a:t>
            </a:r>
          </a:p>
        </p:txBody>
      </p:sp>
      <p:sp>
        <p:nvSpPr>
          <p:cNvPr id="10" name="Speech Bubble: Oval 9">
            <a:extLst>
              <a:ext uri="{FF2B5EF4-FFF2-40B4-BE49-F238E27FC236}">
                <a16:creationId xmlns:a16="http://schemas.microsoft.com/office/drawing/2014/main" id="{59B3809A-01E9-E78D-FEC4-FE62B5E6AE32}"/>
              </a:ext>
            </a:extLst>
          </p:cNvPr>
          <p:cNvSpPr/>
          <p:nvPr/>
        </p:nvSpPr>
        <p:spPr>
          <a:xfrm>
            <a:off x="486372" y="521208"/>
            <a:ext cx="4847192" cy="3236976"/>
          </a:xfrm>
          <a:prstGeom prst="wedgeEllipseCallout">
            <a:avLst>
              <a:gd name="adj1" fmla="val -50549"/>
              <a:gd name="adj2" fmla="val 52250"/>
            </a:avLst>
          </a:prstGeom>
          <a:solidFill>
            <a:srgbClr val="156082">
              <a:lumMod val="20000"/>
              <a:lumOff val="80000"/>
            </a:srgbClr>
          </a:solidFill>
          <a:ln w="19050" cap="flat" cmpd="sng" algn="ctr">
            <a:solidFill>
              <a:srgbClr val="156082">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b="0" i="1" u="none" strike="noStrike" kern="0" cap="none" spc="0" normalizeH="0" baseline="0" noProof="0" dirty="0">
                <a:ln>
                  <a:noFill/>
                </a:ln>
                <a:solidFill>
                  <a:prstClr val="black"/>
                </a:solidFill>
                <a:effectLst/>
                <a:uLnTx/>
                <a:uFillTx/>
                <a:latin typeface="Aptos" panose="02110004020202020204"/>
                <a:ea typeface="+mn-ea"/>
                <a:cs typeface="+mn-cs"/>
              </a:rPr>
              <a:t>"Working on PTP gives me the chance to make a real impact. We’re transforming spaces that directly support justice services, and knowing our work improves environments for everyone in the prison and probation system is incredibly rewarding."</a:t>
            </a:r>
            <a:endParaRPr kumimoji="0" lang="en-GB"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
        <p:nvSpPr>
          <p:cNvPr id="11" name="Speech Bubble: Rectangle with Corners Rounded 10">
            <a:extLst>
              <a:ext uri="{FF2B5EF4-FFF2-40B4-BE49-F238E27FC236}">
                <a16:creationId xmlns:a16="http://schemas.microsoft.com/office/drawing/2014/main" id="{9BABFE48-4AFE-653A-9A3C-E4C2594AB41A}"/>
              </a:ext>
            </a:extLst>
          </p:cNvPr>
          <p:cNvSpPr/>
          <p:nvPr/>
        </p:nvSpPr>
        <p:spPr>
          <a:xfrm>
            <a:off x="5440680" y="850392"/>
            <a:ext cx="5570871" cy="2578608"/>
          </a:xfrm>
          <a:prstGeom prst="wedgeRoundRectCallout">
            <a:avLst/>
          </a:prstGeom>
          <a:solidFill>
            <a:srgbClr val="E97132">
              <a:lumMod val="40000"/>
              <a:lumOff val="60000"/>
            </a:srgbClr>
          </a:solidFill>
          <a:ln w="19050" cap="flat" cmpd="sng" algn="ctr">
            <a:solidFill>
              <a:srgbClr val="156082">
                <a:shade val="15000"/>
              </a:srgbClr>
            </a:solidFill>
            <a:prstDash val="solid"/>
            <a:miter lim="800000"/>
          </a:ln>
          <a:effectLst/>
        </p:spPr>
        <p:txBody>
          <a:bodyPr rtlCol="0" anchor="ctr"/>
          <a:lstStyle/>
          <a:p>
            <a:r>
              <a:rPr lang="en-GB" i="1" dirty="0">
                <a:solidFill>
                  <a:schemeClr val="bg1"/>
                </a:solidFill>
                <a:latin typeface="Aptos" panose="020B0004020202020204" pitchFamily="34" charset="0"/>
              </a:rPr>
              <a:t>"The programme is dynamic and collaborative. Every day brings new challenges, and I get to work with talented professionals in PTP and BAU who share a passion for delivering meaningful change."</a:t>
            </a:r>
            <a:endParaRPr lang="en-GB" dirty="0">
              <a:solidFill>
                <a:schemeClr val="bg1"/>
              </a:solidFill>
              <a:latin typeface="Aptos" panose="020B0004020202020204" pitchFamily="34" charset="0"/>
            </a:endParaRPr>
          </a:p>
        </p:txBody>
      </p:sp>
      <p:sp>
        <p:nvSpPr>
          <p:cNvPr id="12" name="Speech Bubble: Rectangle with Corners Rounded 11">
            <a:extLst>
              <a:ext uri="{FF2B5EF4-FFF2-40B4-BE49-F238E27FC236}">
                <a16:creationId xmlns:a16="http://schemas.microsoft.com/office/drawing/2014/main" id="{432A2BC6-43A8-A8A0-261F-C754645EA197}"/>
              </a:ext>
            </a:extLst>
          </p:cNvPr>
          <p:cNvSpPr/>
          <p:nvPr/>
        </p:nvSpPr>
        <p:spPr>
          <a:xfrm>
            <a:off x="1286256" y="3609048"/>
            <a:ext cx="5205984" cy="2502192"/>
          </a:xfrm>
          <a:prstGeom prst="wedgeRoundRectCallout">
            <a:avLst/>
          </a:prstGeom>
          <a:solidFill>
            <a:srgbClr val="196B24">
              <a:lumMod val="20000"/>
              <a:lumOff val="80000"/>
            </a:srgbClr>
          </a:solidFill>
          <a:ln w="19050" cap="flat" cmpd="sng" algn="ctr">
            <a:solidFill>
              <a:srgbClr val="156082">
                <a:shade val="15000"/>
              </a:srgbClr>
            </a:solidFill>
            <a:prstDash val="solid"/>
            <a:miter lim="800000"/>
          </a:ln>
          <a:effectLst/>
        </p:spPr>
        <p:txBody>
          <a:bodyPr rtlCol="0" anchor="ctr"/>
          <a:lstStyle/>
          <a:p>
            <a:pPr marR="0" lvl="0" algn="ctr" defTabSz="914400" rtl="0" eaLnBrk="1" fontAlgn="auto" latinLnBrk="0" hangingPunct="1">
              <a:lnSpc>
                <a:spcPct val="100000"/>
              </a:lnSpc>
              <a:spcBef>
                <a:spcPts val="600"/>
              </a:spcBef>
              <a:spcAft>
                <a:spcPts val="600"/>
              </a:spcAft>
              <a:buClrTx/>
              <a:buSzTx/>
              <a:tabLst/>
              <a:defRPr/>
            </a:pPr>
            <a:r>
              <a:rPr kumimoji="0" lang="en-GB" b="0" i="1" u="none" strike="noStrike" kern="1200" cap="none" spc="0" normalizeH="0" baseline="0" noProof="0" dirty="0">
                <a:ln>
                  <a:noFill/>
                </a:ln>
                <a:solidFill>
                  <a:prstClr val="black"/>
                </a:solidFill>
                <a:effectLst/>
                <a:uLnTx/>
                <a:uFillTx/>
                <a:latin typeface="Arial"/>
                <a:ea typeface="+mn-ea"/>
                <a:cs typeface="+mn-cs"/>
              </a:rPr>
              <a:t>“ I really enjoy the challenge of being part of this complex procurement. The Programme has come a long way and implementing this major change and transformation to support our estate is exciting. I have gained </a:t>
            </a:r>
            <a:r>
              <a:rPr lang="en-GB" i="1" dirty="0">
                <a:solidFill>
                  <a:prstClr val="black"/>
                </a:solidFill>
                <a:latin typeface="Arial"/>
              </a:rPr>
              <a:t>lots of insights into facilities management, our suppliers and what we could do better along the way.”</a:t>
            </a:r>
            <a:endParaRPr kumimoji="0" lang="en-GB" b="0" i="1" u="none" strike="noStrike" kern="1200" cap="none" spc="0" normalizeH="0" baseline="0" noProof="0" dirty="0">
              <a:ln>
                <a:noFill/>
              </a:ln>
              <a:solidFill>
                <a:prstClr val="black"/>
              </a:solidFill>
              <a:effectLst/>
              <a:uLnTx/>
              <a:uFillTx/>
              <a:latin typeface="Arial"/>
              <a:ea typeface="+mn-ea"/>
              <a:cs typeface="+mn-cs"/>
            </a:endParaRPr>
          </a:p>
        </p:txBody>
      </p:sp>
      <p:sp>
        <p:nvSpPr>
          <p:cNvPr id="13" name="Speech Bubble: Oval 12">
            <a:extLst>
              <a:ext uri="{FF2B5EF4-FFF2-40B4-BE49-F238E27FC236}">
                <a16:creationId xmlns:a16="http://schemas.microsoft.com/office/drawing/2014/main" id="{72E0C07E-2E6B-A3DD-9394-5001CEA7CD07}"/>
              </a:ext>
            </a:extLst>
          </p:cNvPr>
          <p:cNvSpPr/>
          <p:nvPr/>
        </p:nvSpPr>
        <p:spPr>
          <a:xfrm>
            <a:off x="6858438" y="3227832"/>
            <a:ext cx="4700016" cy="3029712"/>
          </a:xfrm>
          <a:prstGeom prst="wedgeEllipseCallout">
            <a:avLst/>
          </a:prstGeom>
          <a:solidFill>
            <a:srgbClr val="A02B93">
              <a:lumMod val="40000"/>
              <a:lumOff val="60000"/>
            </a:srgbClr>
          </a:solidFill>
          <a:ln w="19050" cap="flat" cmpd="sng" algn="ctr">
            <a:solidFill>
              <a:srgbClr val="156082">
                <a:shade val="15000"/>
              </a:srgbClr>
            </a:solidFill>
            <a:prstDash val="solid"/>
            <a:miter lim="800000"/>
          </a:ln>
          <a:effectLst/>
        </p:spPr>
        <p:txBody>
          <a:bodyPr rtlCol="0"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b="0" i="1" u="none" strike="noStrike" kern="1200" cap="none" spc="0" normalizeH="0" baseline="0" noProof="0" dirty="0">
                <a:ln>
                  <a:noFill/>
                </a:ln>
                <a:solidFill>
                  <a:prstClr val="black"/>
                </a:solidFill>
                <a:effectLst/>
                <a:uLnTx/>
                <a:uFillTx/>
                <a:latin typeface="Aptos" panose="02110004020202020204"/>
                <a:ea typeface="+mn-ea"/>
                <a:cs typeface="+mn-cs"/>
              </a:rPr>
              <a:t>"I enjoy the variety of activities within PTP. From modernising facilities to introducing innovative solutions, there’s always an opportunity to learn and grow while contributing to something that matters."</a:t>
            </a:r>
            <a:endParaRPr kumimoji="0" lang="en-GB"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31996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AA876-2582-0AFA-6F6B-8A1F359B09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BCDF1E-3B4B-87AD-E65F-0F77582ADB4D}"/>
              </a:ext>
            </a:extLst>
          </p:cNvPr>
          <p:cNvSpPr>
            <a:spLocks noGrp="1"/>
          </p:cNvSpPr>
          <p:nvPr>
            <p:ph type="title"/>
          </p:nvPr>
        </p:nvSpPr>
        <p:spPr/>
        <p:txBody>
          <a:bodyPr/>
          <a:lstStyle/>
          <a:p>
            <a:r>
              <a:rPr lang="en-GB" dirty="0"/>
              <a:t>Property Transformation Programme</a:t>
            </a:r>
          </a:p>
        </p:txBody>
      </p:sp>
      <p:sp>
        <p:nvSpPr>
          <p:cNvPr id="3" name="Content Placeholder 2">
            <a:extLst>
              <a:ext uri="{FF2B5EF4-FFF2-40B4-BE49-F238E27FC236}">
                <a16:creationId xmlns:a16="http://schemas.microsoft.com/office/drawing/2014/main" id="{FFC084E8-0FAA-A98B-AD9E-4F4D1A7623AF}"/>
              </a:ext>
            </a:extLst>
          </p:cNvPr>
          <p:cNvSpPr>
            <a:spLocks noGrp="1"/>
          </p:cNvSpPr>
          <p:nvPr>
            <p:ph sz="half" idx="1"/>
          </p:nvPr>
        </p:nvSpPr>
        <p:spPr>
          <a:xfrm>
            <a:off x="709124" y="1113370"/>
            <a:ext cx="10263673" cy="4664747"/>
          </a:xfrm>
        </p:spPr>
        <p:txBody>
          <a:bodyPr/>
          <a:lstStyle/>
          <a:p>
            <a:pPr marL="285750" indent="-285750">
              <a:buFont typeface="Arial" panose="020B0604020202020204" pitchFamily="34" charset="0"/>
              <a:buChar char="•"/>
            </a:pPr>
            <a:r>
              <a:rPr lang="en-GB" b="0" dirty="0"/>
              <a:t>One of the biggest and most ambitious procurement programmes across Government</a:t>
            </a:r>
          </a:p>
          <a:p>
            <a:pPr marL="285750" indent="-285750">
              <a:buFont typeface="Arial" panose="020B0604020202020204" pitchFamily="34" charset="0"/>
              <a:buChar char="•"/>
            </a:pPr>
            <a:r>
              <a:rPr lang="en-GB" b="0" dirty="0"/>
              <a:t>Aims to deliver a tranche of Facilities Management contracts across HMPPS’ Prison and Probation Estate</a:t>
            </a:r>
          </a:p>
          <a:p>
            <a:r>
              <a:rPr lang="en-GB" i="1" dirty="0"/>
              <a:t>A transformative programme, guided by multiple organisational and governmental strategies</a:t>
            </a:r>
          </a:p>
          <a:p>
            <a:r>
              <a:rPr lang="en-GB" b="0" u="sng" dirty="0"/>
              <a:t>The Golden Thread</a:t>
            </a:r>
            <a:endParaRPr lang="en-GB" i="1" dirty="0"/>
          </a:p>
          <a:p>
            <a:endParaRPr lang="en-GB" dirty="0"/>
          </a:p>
          <a:p>
            <a:pPr marL="285750" indent="-285750">
              <a:buFont typeface="Arial" panose="020B0604020202020204" pitchFamily="34" charset="0"/>
              <a:buChar char="•"/>
            </a:pPr>
            <a:endParaRPr lang="en-GB" dirty="0"/>
          </a:p>
        </p:txBody>
      </p:sp>
      <p:sp>
        <p:nvSpPr>
          <p:cNvPr id="4" name="TextBox 3">
            <a:extLst>
              <a:ext uri="{FF2B5EF4-FFF2-40B4-BE49-F238E27FC236}">
                <a16:creationId xmlns:a16="http://schemas.microsoft.com/office/drawing/2014/main" id="{62C1240A-6F12-89B9-2683-AF9CAF55F28A}"/>
              </a:ext>
            </a:extLst>
          </p:cNvPr>
          <p:cNvSpPr txBox="1"/>
          <p:nvPr/>
        </p:nvSpPr>
        <p:spPr>
          <a:xfrm>
            <a:off x="9101471" y="0"/>
            <a:ext cx="3090530" cy="461665"/>
          </a:xfrm>
          <a:prstGeom prst="rect">
            <a:avLst/>
          </a:prstGeom>
          <a:solidFill>
            <a:schemeClr val="accent1">
              <a:lumMod val="75000"/>
            </a:schemeClr>
          </a:solidFill>
          <a:ln>
            <a:solidFill>
              <a:schemeClr val="accent1">
                <a:lumMod val="75000"/>
              </a:schemeClr>
            </a:solidFill>
          </a:ln>
        </p:spPr>
        <p:txBody>
          <a:bodyPr wrap="square" lIns="91440" tIns="45720" rIns="91440" bIns="45720" rtlCol="0" anchor="t">
            <a:spAutoFit/>
          </a:bodyPr>
          <a:lstStyle/>
          <a:p>
            <a:r>
              <a:rPr lang="en-GB" sz="2400" b="1" dirty="0">
                <a:solidFill>
                  <a:schemeClr val="bg1"/>
                </a:solidFill>
              </a:rPr>
              <a:t>Introduction</a:t>
            </a:r>
            <a:r>
              <a:rPr lang="en-GB" dirty="0"/>
              <a:t> </a:t>
            </a:r>
          </a:p>
        </p:txBody>
      </p:sp>
      <p:pic>
        <p:nvPicPr>
          <p:cNvPr id="15" name="Picture 14">
            <a:extLst>
              <a:ext uri="{FF2B5EF4-FFF2-40B4-BE49-F238E27FC236}">
                <a16:creationId xmlns:a16="http://schemas.microsoft.com/office/drawing/2014/main" id="{3FEAAFE3-D8EF-B967-6A1E-5E7BA431E229}"/>
              </a:ext>
            </a:extLst>
          </p:cNvPr>
          <p:cNvPicPr>
            <a:picLocks noChangeAspect="1"/>
          </p:cNvPicPr>
          <p:nvPr/>
        </p:nvPicPr>
        <p:blipFill>
          <a:blip r:embed="rId3"/>
          <a:stretch>
            <a:fillRect/>
          </a:stretch>
        </p:blipFill>
        <p:spPr>
          <a:xfrm>
            <a:off x="1160404" y="2563156"/>
            <a:ext cx="9478118" cy="3722868"/>
          </a:xfrm>
          <a:prstGeom prst="rect">
            <a:avLst/>
          </a:prstGeom>
        </p:spPr>
      </p:pic>
    </p:spTree>
    <p:extLst>
      <p:ext uri="{BB962C8B-B14F-4D97-AF65-F5344CB8AC3E}">
        <p14:creationId xmlns:p14="http://schemas.microsoft.com/office/powerpoint/2010/main" val="1787370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9A246-ABBC-A20C-710A-52DEAFCCD49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C736667-8C4C-8665-5D07-F4C8B43930AA}"/>
              </a:ext>
            </a:extLst>
          </p:cNvPr>
          <p:cNvSpPr txBox="1"/>
          <p:nvPr/>
        </p:nvSpPr>
        <p:spPr>
          <a:xfrm>
            <a:off x="7023779" y="2805572"/>
            <a:ext cx="972000" cy="662400"/>
          </a:xfrm>
          <a:prstGeom prst="rect">
            <a:avLst/>
          </a:prstGeom>
          <a:solidFill>
            <a:schemeClr val="accent2">
              <a:lumMod val="40000"/>
              <a:lumOff val="60000"/>
            </a:schemeClr>
          </a:solidFill>
          <a:ln>
            <a:solidFill>
              <a:srgbClr val="0070C0"/>
            </a:solidFill>
          </a:ln>
        </p:spPr>
        <p:txBody>
          <a:bodyPr wrap="square" rtlCol="0">
            <a:spAutoFit/>
          </a:bodyPr>
          <a:lstStyle/>
          <a:p>
            <a:pPr algn="ctr"/>
            <a:r>
              <a:rPr lang="en-GB" sz="1000" dirty="0"/>
              <a:t>Post TFM Mob</a:t>
            </a:r>
          </a:p>
        </p:txBody>
      </p:sp>
      <p:sp>
        <p:nvSpPr>
          <p:cNvPr id="7" name="Title 6">
            <a:extLst>
              <a:ext uri="{FF2B5EF4-FFF2-40B4-BE49-F238E27FC236}">
                <a16:creationId xmlns:a16="http://schemas.microsoft.com/office/drawing/2014/main" id="{FF457F04-2A7C-7D35-3D84-3E5AC725DF1A}"/>
              </a:ext>
            </a:extLst>
          </p:cNvPr>
          <p:cNvSpPr>
            <a:spLocks noGrp="1"/>
          </p:cNvSpPr>
          <p:nvPr>
            <p:ph type="title"/>
          </p:nvPr>
        </p:nvSpPr>
        <p:spPr>
          <a:xfrm>
            <a:off x="6337005" y="-5864"/>
            <a:ext cx="5839916" cy="436337"/>
          </a:xfrm>
          <a:solidFill>
            <a:srgbClr val="002060"/>
          </a:solidFill>
        </p:spPr>
        <p:txBody>
          <a:bodyPr>
            <a:normAutofit/>
          </a:bodyPr>
          <a:lstStyle/>
          <a:p>
            <a:r>
              <a:rPr lang="en-GB" dirty="0">
                <a:solidFill>
                  <a:schemeClr val="bg1"/>
                </a:solidFill>
              </a:rPr>
              <a:t>Timing of Mobilisation &amp; Demobilisation</a:t>
            </a:r>
          </a:p>
        </p:txBody>
      </p:sp>
      <p:sp>
        <p:nvSpPr>
          <p:cNvPr id="8" name="TextBox 7">
            <a:extLst>
              <a:ext uri="{FF2B5EF4-FFF2-40B4-BE49-F238E27FC236}">
                <a16:creationId xmlns:a16="http://schemas.microsoft.com/office/drawing/2014/main" id="{1BBE7DCE-A116-E3E0-31E2-FFA0CBCFB9AA}"/>
              </a:ext>
            </a:extLst>
          </p:cNvPr>
          <p:cNvSpPr txBox="1"/>
          <p:nvPr/>
        </p:nvSpPr>
        <p:spPr>
          <a:xfrm>
            <a:off x="9186598" y="3840818"/>
            <a:ext cx="2808585" cy="1877437"/>
          </a:xfrm>
          <a:prstGeom prst="rect">
            <a:avLst/>
          </a:prstGeom>
          <a:solidFill>
            <a:schemeClr val="accent2">
              <a:lumMod val="40000"/>
              <a:lumOff val="60000"/>
            </a:schemeClr>
          </a:solidFill>
          <a:ln>
            <a:solidFill>
              <a:srgbClr val="002060"/>
            </a:solidFill>
          </a:ln>
        </p:spPr>
        <p:txBody>
          <a:bodyPr wrap="square" lIns="91440" tIns="45720" rIns="91440" bIns="45720" rtlCol="0" anchor="t">
            <a:spAutoFit/>
          </a:bodyPr>
          <a:lstStyle/>
          <a:p>
            <a:r>
              <a:rPr lang="en-GB" sz="1600" b="1" dirty="0">
                <a:solidFill>
                  <a:schemeClr val="accent5">
                    <a:lumMod val="75000"/>
                  </a:schemeClr>
                </a:solidFill>
              </a:rPr>
              <a:t>Post-mobilisation</a:t>
            </a:r>
          </a:p>
          <a:p>
            <a:pPr algn="ctr"/>
            <a:r>
              <a:rPr lang="en-GB" sz="1050" b="1" dirty="0"/>
              <a:t>Transition </a:t>
            </a:r>
          </a:p>
          <a:p>
            <a:pPr marL="285750" indent="-285750">
              <a:buFont typeface="Wingdings" panose="05000000000000000000" pitchFamily="2" charset="2"/>
              <a:buChar char="ü"/>
            </a:pPr>
            <a:r>
              <a:rPr lang="en-GB" sz="1000" dirty="0"/>
              <a:t>Clarify checklists/milestones</a:t>
            </a:r>
            <a:endParaRPr lang="en-GB" sz="1000" dirty="0">
              <a:cs typeface="Arial"/>
            </a:endParaRPr>
          </a:p>
          <a:p>
            <a:pPr marL="285750" indent="-285750">
              <a:buFont typeface="Wingdings" panose="05000000000000000000" pitchFamily="2" charset="2"/>
              <a:buChar char="ü"/>
            </a:pPr>
            <a:r>
              <a:rPr lang="en-GB" sz="1000" dirty="0"/>
              <a:t>Launch user feedback mechanism</a:t>
            </a:r>
            <a:endParaRPr lang="en-GB" sz="1000" dirty="0">
              <a:cs typeface="Arial"/>
            </a:endParaRPr>
          </a:p>
          <a:p>
            <a:pPr marL="285750" indent="-285750">
              <a:buFont typeface="Wingdings" panose="05000000000000000000" pitchFamily="2" charset="2"/>
              <a:buChar char="ü"/>
            </a:pPr>
            <a:r>
              <a:rPr lang="en-GB" sz="1000" dirty="0"/>
              <a:t>Launch </a:t>
            </a:r>
            <a:r>
              <a:rPr lang="en-GB" sz="1000" dirty="0" err="1"/>
              <a:t>paymech</a:t>
            </a:r>
            <a:r>
              <a:rPr lang="en-GB" sz="1000" dirty="0"/>
              <a:t> / performance reporting</a:t>
            </a:r>
            <a:endParaRPr lang="en-GB" sz="1000" dirty="0">
              <a:cs typeface="Arial"/>
            </a:endParaRPr>
          </a:p>
          <a:p>
            <a:pPr marL="285750" indent="-285750">
              <a:buFont typeface="Wingdings" panose="05000000000000000000" pitchFamily="2" charset="2"/>
              <a:buChar char="ü"/>
            </a:pPr>
            <a:r>
              <a:rPr lang="en-GB" sz="1000" dirty="0"/>
              <a:t>Adjust processes if necessary</a:t>
            </a:r>
          </a:p>
          <a:p>
            <a:pPr marL="285750" indent="-285750">
              <a:buFont typeface="Wingdings" panose="05000000000000000000" pitchFamily="2" charset="2"/>
              <a:buChar char="ü"/>
            </a:pPr>
            <a:r>
              <a:rPr lang="en-GB" sz="1000" dirty="0"/>
              <a:t>Joint Buyer / winning bidder(s) ‘refresher training’ </a:t>
            </a:r>
            <a:endParaRPr lang="en-GB" sz="1000" dirty="0">
              <a:cs typeface="Arial"/>
            </a:endParaRPr>
          </a:p>
          <a:p>
            <a:pPr marL="285750" indent="-285750">
              <a:buFont typeface="Wingdings" panose="05000000000000000000" pitchFamily="2" charset="2"/>
              <a:buChar char="ü"/>
            </a:pPr>
            <a:r>
              <a:rPr lang="en-GB" sz="1000" dirty="0"/>
              <a:t>Problem solve the ‘</a:t>
            </a:r>
            <a:r>
              <a:rPr lang="en-GB" sz="1000" i="1" dirty="0"/>
              <a:t>parked items’</a:t>
            </a:r>
            <a:endParaRPr lang="en-GB" sz="1000" i="1" dirty="0">
              <a:cs typeface="Arial"/>
            </a:endParaRPr>
          </a:p>
          <a:p>
            <a:pPr marL="285750" indent="-285750">
              <a:buFont typeface="Wingdings" panose="05000000000000000000" pitchFamily="2" charset="2"/>
              <a:buChar char="ü"/>
            </a:pPr>
            <a:r>
              <a:rPr lang="en-GB" sz="1000" dirty="0"/>
              <a:t>Alter comms/handbook/guides</a:t>
            </a:r>
            <a:endParaRPr lang="en-GB" sz="1000" dirty="0">
              <a:cs typeface="Arial"/>
            </a:endParaRPr>
          </a:p>
          <a:p>
            <a:pPr marL="285750" indent="-285750">
              <a:buFont typeface="Wingdings" panose="05000000000000000000" pitchFamily="2" charset="2"/>
              <a:buChar char="ü"/>
            </a:pPr>
            <a:r>
              <a:rPr lang="en-GB" sz="1000" dirty="0"/>
              <a:t>Lessons Learned/Benefits</a:t>
            </a:r>
            <a:endParaRPr lang="en-GB" sz="1000" dirty="0">
              <a:cs typeface="Arial"/>
            </a:endParaRPr>
          </a:p>
        </p:txBody>
      </p:sp>
      <p:sp>
        <p:nvSpPr>
          <p:cNvPr id="12" name="TextBox 11">
            <a:extLst>
              <a:ext uri="{FF2B5EF4-FFF2-40B4-BE49-F238E27FC236}">
                <a16:creationId xmlns:a16="http://schemas.microsoft.com/office/drawing/2014/main" id="{7EAFC201-65A0-5708-2C39-2A7EBD052F96}"/>
              </a:ext>
            </a:extLst>
          </p:cNvPr>
          <p:cNvSpPr txBox="1"/>
          <p:nvPr/>
        </p:nvSpPr>
        <p:spPr>
          <a:xfrm>
            <a:off x="3086297" y="3817265"/>
            <a:ext cx="2810012" cy="2346796"/>
          </a:xfrm>
          <a:prstGeom prst="rect">
            <a:avLst/>
          </a:prstGeom>
          <a:solidFill>
            <a:schemeClr val="accent3">
              <a:lumMod val="20000"/>
              <a:lumOff val="80000"/>
            </a:schemeClr>
          </a:solidFill>
          <a:ln>
            <a:solidFill>
              <a:srgbClr val="002060"/>
            </a:solidFill>
          </a:ln>
        </p:spPr>
        <p:txBody>
          <a:bodyPr wrap="square" lIns="91440" tIns="45720" rIns="91440" bIns="45720" rtlCol="0" anchor="t">
            <a:spAutoFit/>
          </a:bodyPr>
          <a:lstStyle/>
          <a:p>
            <a:r>
              <a:rPr lang="en-GB" sz="1600" b="1" dirty="0">
                <a:solidFill>
                  <a:srgbClr val="FF0000"/>
                </a:solidFill>
              </a:rPr>
              <a:t>Contract Demobilisation</a:t>
            </a:r>
          </a:p>
          <a:p>
            <a:r>
              <a:rPr lang="en-GB" sz="1050" b="1" dirty="0"/>
              <a:t>	Liaise with BAU teams</a:t>
            </a:r>
          </a:p>
          <a:p>
            <a:r>
              <a:rPr lang="en-GB" sz="1000" b="1" dirty="0"/>
              <a:t>Pre-Award of new contracts</a:t>
            </a:r>
          </a:p>
          <a:p>
            <a:pPr marL="285750" indent="-285750">
              <a:buFont typeface="Wingdings" panose="05000000000000000000" pitchFamily="2" charset="2"/>
              <a:buChar char="ü"/>
            </a:pPr>
            <a:r>
              <a:rPr lang="en-GB" sz="1000" dirty="0"/>
              <a:t>Prepare demob comms plan</a:t>
            </a:r>
          </a:p>
          <a:p>
            <a:pPr marL="285750" indent="-285750">
              <a:buFont typeface="Wingdings" panose="05000000000000000000" pitchFamily="2" charset="2"/>
              <a:buChar char="ü"/>
            </a:pPr>
            <a:r>
              <a:rPr lang="en-GB" sz="1000" dirty="0"/>
              <a:t>Prepare checklists/meetings</a:t>
            </a:r>
          </a:p>
          <a:p>
            <a:pPr marL="285750" indent="-285750">
              <a:buFont typeface="Wingdings" panose="05000000000000000000" pitchFamily="2" charset="2"/>
              <a:buChar char="ü"/>
            </a:pPr>
            <a:r>
              <a:rPr lang="en-GB" sz="1000" dirty="0"/>
              <a:t>Bring on board extra Management</a:t>
            </a:r>
          </a:p>
          <a:p>
            <a:pPr marL="285750" indent="-285750">
              <a:buFont typeface="Wingdings" panose="05000000000000000000" pitchFamily="2" charset="2"/>
              <a:buChar char="ü"/>
            </a:pPr>
            <a:r>
              <a:rPr lang="en-GB" sz="1000" dirty="0"/>
              <a:t>Rehearse post award actions</a:t>
            </a:r>
            <a:endParaRPr lang="en-GB" sz="1000" dirty="0">
              <a:cs typeface="Arial"/>
            </a:endParaRPr>
          </a:p>
          <a:p>
            <a:r>
              <a:rPr lang="en-GB" sz="1000" b="1" dirty="0"/>
              <a:t>Post Award:</a:t>
            </a:r>
          </a:p>
          <a:p>
            <a:pPr marL="285750" indent="-285750">
              <a:buFont typeface="Wingdings" panose="05000000000000000000" pitchFamily="2" charset="2"/>
              <a:buChar char="ü"/>
            </a:pPr>
            <a:r>
              <a:rPr lang="en-GB" sz="1000" dirty="0"/>
              <a:t>Check BAU exit plans  </a:t>
            </a:r>
            <a:endParaRPr lang="en-GB" sz="1000" dirty="0">
              <a:cs typeface="Arial"/>
            </a:endParaRPr>
          </a:p>
          <a:p>
            <a:pPr marL="285750" indent="-285750">
              <a:buFont typeface="Wingdings" panose="05000000000000000000" pitchFamily="2" charset="2"/>
              <a:buChar char="ü"/>
            </a:pPr>
            <a:r>
              <a:rPr lang="en-GB" sz="1000" dirty="0"/>
              <a:t>Start data checklist/transfer </a:t>
            </a:r>
          </a:p>
          <a:p>
            <a:pPr marL="285750" indent="-285750">
              <a:buFont typeface="Wingdings" panose="05000000000000000000" pitchFamily="2" charset="2"/>
              <a:buChar char="ü"/>
            </a:pPr>
            <a:r>
              <a:rPr lang="en-GB" sz="1000" dirty="0"/>
              <a:t>Quality control on data</a:t>
            </a:r>
          </a:p>
          <a:p>
            <a:pPr marL="285750" indent="-285750">
              <a:buFont typeface="Wingdings" panose="05000000000000000000" pitchFamily="2" charset="2"/>
              <a:buChar char="ü"/>
            </a:pPr>
            <a:r>
              <a:rPr lang="en-GB" sz="1000" dirty="0"/>
              <a:t>Milestones/contract enacted</a:t>
            </a:r>
          </a:p>
          <a:p>
            <a:pPr marL="285750" indent="-285750">
              <a:buFont typeface="Wingdings" panose="05000000000000000000" pitchFamily="2" charset="2"/>
              <a:buChar char="ü"/>
            </a:pPr>
            <a:r>
              <a:rPr lang="en-GB" sz="1000" dirty="0"/>
              <a:t>Demobilisation of the Integrator contract (8 contracts being demobilised in total)</a:t>
            </a:r>
          </a:p>
        </p:txBody>
      </p:sp>
      <p:sp>
        <p:nvSpPr>
          <p:cNvPr id="14" name="TextBox 13">
            <a:extLst>
              <a:ext uri="{FF2B5EF4-FFF2-40B4-BE49-F238E27FC236}">
                <a16:creationId xmlns:a16="http://schemas.microsoft.com/office/drawing/2014/main" id="{90897D71-5C6B-5A8D-F65F-D1DA117CF0C5}"/>
              </a:ext>
            </a:extLst>
          </p:cNvPr>
          <p:cNvSpPr txBox="1"/>
          <p:nvPr/>
        </p:nvSpPr>
        <p:spPr>
          <a:xfrm>
            <a:off x="3557399" y="2801512"/>
            <a:ext cx="2358887" cy="666000"/>
          </a:xfrm>
          <a:prstGeom prst="rect">
            <a:avLst/>
          </a:prstGeom>
          <a:solidFill>
            <a:schemeClr val="accent1">
              <a:lumMod val="20000"/>
              <a:lumOff val="80000"/>
            </a:schemeClr>
          </a:solidFill>
          <a:ln>
            <a:solidFill>
              <a:srgbClr val="0070C0"/>
            </a:solidFill>
          </a:ln>
        </p:spPr>
        <p:txBody>
          <a:bodyPr wrap="square" rtlCol="0">
            <a:spAutoFit/>
          </a:bodyPr>
          <a:lstStyle/>
          <a:p>
            <a:pPr algn="ctr"/>
            <a:r>
              <a:rPr lang="en-GB" sz="1000" dirty="0"/>
              <a:t>Internal Pre-Mobilisation</a:t>
            </a:r>
          </a:p>
        </p:txBody>
      </p:sp>
      <p:sp>
        <p:nvSpPr>
          <p:cNvPr id="16" name="TextBox 15">
            <a:extLst>
              <a:ext uri="{FF2B5EF4-FFF2-40B4-BE49-F238E27FC236}">
                <a16:creationId xmlns:a16="http://schemas.microsoft.com/office/drawing/2014/main" id="{FCF07BE3-C20C-06D1-DF66-1993AF2AD00B}"/>
              </a:ext>
            </a:extLst>
          </p:cNvPr>
          <p:cNvSpPr txBox="1"/>
          <p:nvPr/>
        </p:nvSpPr>
        <p:spPr>
          <a:xfrm>
            <a:off x="5916286" y="2805574"/>
            <a:ext cx="1116000" cy="215444"/>
          </a:xfrm>
          <a:prstGeom prst="rect">
            <a:avLst/>
          </a:prstGeom>
          <a:solidFill>
            <a:srgbClr val="FFFF99"/>
          </a:solidFill>
          <a:ln>
            <a:solidFill>
              <a:srgbClr val="0070C0"/>
            </a:solidFill>
          </a:ln>
        </p:spPr>
        <p:txBody>
          <a:bodyPr wrap="square" rtlCol="0">
            <a:spAutoFit/>
          </a:bodyPr>
          <a:lstStyle/>
          <a:p>
            <a:r>
              <a:rPr lang="en-GB" sz="800" dirty="0"/>
              <a:t>TFM Mob – </a:t>
            </a:r>
            <a:r>
              <a:rPr lang="en-GB" sz="750" b="1" dirty="0"/>
              <a:t>Phase 1</a:t>
            </a:r>
            <a:endParaRPr lang="en-GB" sz="750" dirty="0"/>
          </a:p>
        </p:txBody>
      </p:sp>
      <p:sp>
        <p:nvSpPr>
          <p:cNvPr id="19" name="TextBox 18">
            <a:extLst>
              <a:ext uri="{FF2B5EF4-FFF2-40B4-BE49-F238E27FC236}">
                <a16:creationId xmlns:a16="http://schemas.microsoft.com/office/drawing/2014/main" id="{D100401E-9089-78E9-AC75-D3DA7D52511E}"/>
              </a:ext>
            </a:extLst>
          </p:cNvPr>
          <p:cNvSpPr txBox="1"/>
          <p:nvPr/>
        </p:nvSpPr>
        <p:spPr>
          <a:xfrm>
            <a:off x="6099339" y="3813389"/>
            <a:ext cx="2808586" cy="2192908"/>
          </a:xfrm>
          <a:prstGeom prst="rect">
            <a:avLst/>
          </a:prstGeom>
          <a:solidFill>
            <a:srgbClr val="FFFF99"/>
          </a:solidFill>
          <a:ln>
            <a:solidFill>
              <a:srgbClr val="002060"/>
            </a:solidFill>
          </a:ln>
        </p:spPr>
        <p:txBody>
          <a:bodyPr wrap="square" rtlCol="0">
            <a:spAutoFit/>
          </a:bodyPr>
          <a:lstStyle/>
          <a:p>
            <a:r>
              <a:rPr lang="en-GB" sz="1600" b="1" dirty="0">
                <a:solidFill>
                  <a:schemeClr val="accent6">
                    <a:lumMod val="75000"/>
                  </a:schemeClr>
                </a:solidFill>
              </a:rPr>
              <a:t>Contract Mobilisation</a:t>
            </a:r>
          </a:p>
          <a:p>
            <a:pPr algn="ctr"/>
            <a:r>
              <a:rPr lang="en-GB" sz="1050" b="1" dirty="0"/>
              <a:t>Work with New Supplier </a:t>
            </a:r>
          </a:p>
          <a:p>
            <a:pPr marL="285750" indent="-285750">
              <a:buFont typeface="Wingdings" panose="05000000000000000000" pitchFamily="2" charset="2"/>
              <a:buChar char="ü"/>
            </a:pPr>
            <a:r>
              <a:rPr lang="en-GB" sz="1000" dirty="0"/>
              <a:t>Launch HMPPS award coms</a:t>
            </a:r>
          </a:p>
          <a:p>
            <a:pPr marL="285750" indent="-285750">
              <a:buFont typeface="Wingdings" panose="05000000000000000000" pitchFamily="2" charset="2"/>
              <a:buChar char="ü"/>
            </a:pPr>
            <a:r>
              <a:rPr lang="en-GB" sz="1000" dirty="0" err="1"/>
              <a:t>HMPPS</a:t>
            </a:r>
            <a:r>
              <a:rPr lang="en-GB" sz="1000" dirty="0"/>
              <a:t> Management Induction</a:t>
            </a:r>
          </a:p>
          <a:p>
            <a:pPr marL="285750" indent="-285750">
              <a:buFont typeface="Wingdings" panose="05000000000000000000" pitchFamily="2" charset="2"/>
              <a:buChar char="ü"/>
            </a:pPr>
            <a:r>
              <a:rPr lang="en-GB" sz="1000" dirty="0"/>
              <a:t>Clarify checklists/milestones</a:t>
            </a:r>
          </a:p>
          <a:p>
            <a:pPr marL="285750" indent="-285750">
              <a:buFont typeface="Wingdings" panose="05000000000000000000" pitchFamily="2" charset="2"/>
              <a:buChar char="ü"/>
            </a:pPr>
            <a:r>
              <a:rPr lang="en-GB" sz="1000" dirty="0"/>
              <a:t>Run training on processes</a:t>
            </a:r>
          </a:p>
          <a:p>
            <a:pPr marL="285750" indent="-285750">
              <a:buFont typeface="Wingdings" panose="05000000000000000000" pitchFamily="2" charset="2"/>
              <a:buChar char="ü"/>
            </a:pPr>
            <a:r>
              <a:rPr lang="en-GB" sz="1000" dirty="0"/>
              <a:t>Helpdesk &amp; CAFM monitoring</a:t>
            </a:r>
          </a:p>
          <a:p>
            <a:pPr marL="285750" indent="-285750">
              <a:buFont typeface="Wingdings" panose="05000000000000000000" pitchFamily="2" charset="2"/>
              <a:buChar char="ü"/>
            </a:pPr>
            <a:r>
              <a:rPr lang="en-GB" sz="1000" dirty="0"/>
              <a:t>Pilots, trial runs, scenarios to inform Go/No Go decisions.</a:t>
            </a:r>
          </a:p>
          <a:p>
            <a:pPr marL="285750" indent="-285750">
              <a:buFont typeface="Wingdings" panose="05000000000000000000" pitchFamily="2" charset="2"/>
              <a:buChar char="ü"/>
            </a:pPr>
            <a:r>
              <a:rPr lang="en-GB" sz="1000" dirty="0"/>
              <a:t>Trigger points for Go/No Go</a:t>
            </a:r>
          </a:p>
          <a:p>
            <a:pPr marL="285750" indent="-285750">
              <a:buFont typeface="Wingdings" panose="05000000000000000000" pitchFamily="2" charset="2"/>
              <a:buChar char="ü"/>
            </a:pPr>
            <a:r>
              <a:rPr lang="en-GB" sz="1000" dirty="0"/>
              <a:t>Agree plan for Transition </a:t>
            </a:r>
          </a:p>
          <a:p>
            <a:pPr marL="285750" indent="-285750">
              <a:buFont typeface="Wingdings" panose="05000000000000000000" pitchFamily="2" charset="2"/>
              <a:buChar char="ü"/>
            </a:pPr>
            <a:r>
              <a:rPr lang="en-GB" sz="1000" dirty="0"/>
              <a:t>Implement </a:t>
            </a:r>
            <a:r>
              <a:rPr lang="en-GB" sz="1000" dirty="0" err="1"/>
              <a:t>paymech</a:t>
            </a:r>
            <a:r>
              <a:rPr lang="en-GB" sz="1000" dirty="0"/>
              <a:t> / reporting</a:t>
            </a:r>
          </a:p>
          <a:p>
            <a:pPr marL="285750" indent="-285750">
              <a:buFont typeface="Wingdings" panose="05000000000000000000" pitchFamily="2" charset="2"/>
              <a:buChar char="ü"/>
            </a:pPr>
            <a:r>
              <a:rPr lang="en-GB" sz="1000" dirty="0"/>
              <a:t>Launch ‘One Team’ charter</a:t>
            </a:r>
          </a:p>
        </p:txBody>
      </p:sp>
      <p:sp>
        <p:nvSpPr>
          <p:cNvPr id="20" name="TextBox 19">
            <a:extLst>
              <a:ext uri="{FF2B5EF4-FFF2-40B4-BE49-F238E27FC236}">
                <a16:creationId xmlns:a16="http://schemas.microsoft.com/office/drawing/2014/main" id="{72F41266-4A49-FD64-50AC-28564C9907F8}"/>
              </a:ext>
            </a:extLst>
          </p:cNvPr>
          <p:cNvSpPr txBox="1"/>
          <p:nvPr/>
        </p:nvSpPr>
        <p:spPr>
          <a:xfrm>
            <a:off x="99686" y="3810384"/>
            <a:ext cx="2808586" cy="2339102"/>
          </a:xfrm>
          <a:prstGeom prst="rect">
            <a:avLst/>
          </a:prstGeom>
          <a:solidFill>
            <a:schemeClr val="accent1">
              <a:lumMod val="20000"/>
              <a:lumOff val="80000"/>
            </a:schemeClr>
          </a:solidFill>
          <a:ln>
            <a:solidFill>
              <a:srgbClr val="002060"/>
            </a:solidFill>
          </a:ln>
        </p:spPr>
        <p:txBody>
          <a:bodyPr wrap="square" lIns="91440" tIns="45720" rIns="91440" bIns="45720" rtlCol="0" anchor="t">
            <a:spAutoFit/>
          </a:bodyPr>
          <a:lstStyle/>
          <a:p>
            <a:r>
              <a:rPr lang="en-GB" sz="1600" b="1" dirty="0">
                <a:solidFill>
                  <a:srgbClr val="0070C0"/>
                </a:solidFill>
              </a:rPr>
              <a:t>Internal Pre-Mobilisation</a:t>
            </a:r>
          </a:p>
          <a:p>
            <a:pPr algn="ctr"/>
            <a:r>
              <a:rPr lang="en-GB" sz="1000" b="1" dirty="0">
                <a:cs typeface="Arial"/>
              </a:rPr>
              <a:t>         Work with People &amp; Comms Workstream</a:t>
            </a:r>
          </a:p>
          <a:p>
            <a:pPr marL="285750" indent="-285750">
              <a:buFont typeface="Wingdings" panose="05000000000000000000" pitchFamily="2" charset="2"/>
              <a:buChar char="ü"/>
            </a:pPr>
            <a:r>
              <a:rPr lang="en-GB" sz="1000" dirty="0"/>
              <a:t>Comms prog with HMPPS</a:t>
            </a:r>
            <a:endParaRPr lang="en-GB" sz="1000" dirty="0">
              <a:cs typeface="Arial"/>
            </a:endParaRPr>
          </a:p>
          <a:p>
            <a:pPr marL="285750" indent="-285750">
              <a:buFont typeface="Wingdings" panose="05000000000000000000" pitchFamily="2" charset="2"/>
              <a:buChar char="ü"/>
            </a:pPr>
            <a:r>
              <a:rPr lang="en-GB" sz="1000" dirty="0"/>
              <a:t>Buyers contract Management training (HOPOs etc)</a:t>
            </a:r>
            <a:endParaRPr lang="en-GB" sz="1000" dirty="0">
              <a:cs typeface="Arial"/>
            </a:endParaRPr>
          </a:p>
          <a:p>
            <a:pPr marL="285750" indent="-285750">
              <a:buFont typeface="Wingdings" panose="05000000000000000000" pitchFamily="2" charset="2"/>
              <a:buChar char="ü"/>
            </a:pPr>
            <a:r>
              <a:rPr lang="en-GB" sz="1000" dirty="0"/>
              <a:t>FM Hand-book for Property </a:t>
            </a:r>
            <a:endParaRPr lang="en-GB" sz="1000" dirty="0">
              <a:cs typeface="Arial"/>
            </a:endParaRPr>
          </a:p>
          <a:p>
            <a:pPr marL="285750" indent="-285750">
              <a:buFont typeface="Wingdings" panose="05000000000000000000" pitchFamily="2" charset="2"/>
              <a:buChar char="ü"/>
            </a:pPr>
            <a:r>
              <a:rPr lang="en-GB" sz="1000" dirty="0"/>
              <a:t>Prepare guides for HMPPS</a:t>
            </a:r>
            <a:endParaRPr lang="en-GB" sz="1000" dirty="0">
              <a:cs typeface="Arial"/>
            </a:endParaRPr>
          </a:p>
          <a:p>
            <a:pPr marL="285750" indent="-285750">
              <a:buFont typeface="Wingdings" panose="05000000000000000000" pitchFamily="2" charset="2"/>
              <a:buChar char="ü"/>
            </a:pPr>
            <a:r>
              <a:rPr lang="en-GB" sz="1000" dirty="0">
                <a:cs typeface="Arial"/>
              </a:rPr>
              <a:t>Drop-in surgeries by phone for Q&amp;A</a:t>
            </a:r>
            <a:endParaRPr lang="en-GB" sz="1000" dirty="0"/>
          </a:p>
          <a:p>
            <a:pPr marL="285750" indent="-285750">
              <a:buFont typeface="Wingdings" panose="05000000000000000000" pitchFamily="2" charset="2"/>
              <a:buChar char="ü"/>
            </a:pPr>
            <a:r>
              <a:rPr lang="en-GB" sz="1000" dirty="0"/>
              <a:t>Launch Internal Mobilisation Teams</a:t>
            </a:r>
            <a:endParaRPr lang="en-GB" sz="1000" dirty="0">
              <a:cs typeface="Arial"/>
            </a:endParaRPr>
          </a:p>
          <a:p>
            <a:pPr marL="285750" indent="-285750">
              <a:buFont typeface="Wingdings" panose="05000000000000000000" pitchFamily="2" charset="2"/>
              <a:buChar char="ü"/>
            </a:pPr>
            <a:r>
              <a:rPr lang="en-GB" sz="1000" dirty="0"/>
              <a:t>Prep for ITT Evaluation</a:t>
            </a:r>
            <a:endParaRPr lang="en-GB" sz="1000" dirty="0">
              <a:cs typeface="Arial"/>
            </a:endParaRPr>
          </a:p>
          <a:p>
            <a:pPr marL="285750" indent="-285750">
              <a:buFont typeface="Wingdings" panose="05000000000000000000" pitchFamily="2" charset="2"/>
              <a:buChar char="ü"/>
            </a:pPr>
            <a:r>
              <a:rPr lang="en-GB" sz="1000" dirty="0"/>
              <a:t>Internal Go-Live rehearsal.</a:t>
            </a:r>
            <a:endParaRPr lang="en-GB" sz="1000" dirty="0">
              <a:cs typeface="Arial"/>
            </a:endParaRPr>
          </a:p>
          <a:p>
            <a:pPr marL="285750" indent="-285750">
              <a:buFont typeface="Wingdings" panose="05000000000000000000" pitchFamily="2" charset="2"/>
              <a:buChar char="ü"/>
            </a:pPr>
            <a:r>
              <a:rPr lang="en-GB" sz="1000" dirty="0"/>
              <a:t>Scenario planning sessions</a:t>
            </a:r>
            <a:endParaRPr lang="en-GB" sz="1000" dirty="0">
              <a:cs typeface="Arial"/>
            </a:endParaRPr>
          </a:p>
          <a:p>
            <a:pPr marL="285750" indent="-285750">
              <a:buFont typeface="Wingdings" panose="05000000000000000000" pitchFamily="2" charset="2"/>
              <a:buChar char="ü"/>
            </a:pPr>
            <a:r>
              <a:rPr lang="en-GB" sz="1000" dirty="0"/>
              <a:t>Recruit demob/mob SMEs</a:t>
            </a:r>
          </a:p>
        </p:txBody>
      </p:sp>
      <p:sp>
        <p:nvSpPr>
          <p:cNvPr id="21" name="TextBox 20">
            <a:extLst>
              <a:ext uri="{FF2B5EF4-FFF2-40B4-BE49-F238E27FC236}">
                <a16:creationId xmlns:a16="http://schemas.microsoft.com/office/drawing/2014/main" id="{E712FE0C-E5A2-72C5-0373-544A8D846392}"/>
              </a:ext>
            </a:extLst>
          </p:cNvPr>
          <p:cNvSpPr txBox="1"/>
          <p:nvPr/>
        </p:nvSpPr>
        <p:spPr>
          <a:xfrm>
            <a:off x="4168309" y="3502091"/>
            <a:ext cx="3456000" cy="246221"/>
          </a:xfrm>
          <a:prstGeom prst="rect">
            <a:avLst/>
          </a:prstGeom>
          <a:solidFill>
            <a:schemeClr val="accent6">
              <a:lumMod val="20000"/>
              <a:lumOff val="80000"/>
            </a:schemeClr>
          </a:solidFill>
          <a:ln>
            <a:solidFill>
              <a:srgbClr val="0070C0"/>
            </a:solidFill>
          </a:ln>
        </p:spPr>
        <p:txBody>
          <a:bodyPr wrap="square" rtlCol="0">
            <a:spAutoFit/>
          </a:bodyPr>
          <a:lstStyle/>
          <a:p>
            <a:pPr algn="ctr"/>
            <a:r>
              <a:rPr lang="en-GB" sz="1000" dirty="0"/>
              <a:t>De - Mobilisation</a:t>
            </a:r>
          </a:p>
        </p:txBody>
      </p:sp>
      <p:sp>
        <p:nvSpPr>
          <p:cNvPr id="22" name="Arrow: Right 21">
            <a:extLst>
              <a:ext uri="{FF2B5EF4-FFF2-40B4-BE49-F238E27FC236}">
                <a16:creationId xmlns:a16="http://schemas.microsoft.com/office/drawing/2014/main" id="{DD39524C-092B-0B3E-2174-6F32B9DEE1E6}"/>
              </a:ext>
            </a:extLst>
          </p:cNvPr>
          <p:cNvSpPr/>
          <p:nvPr/>
        </p:nvSpPr>
        <p:spPr>
          <a:xfrm rot="8833629" flipV="1">
            <a:off x="2642214" y="3594633"/>
            <a:ext cx="1080000" cy="202145"/>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EA44371A-F9ED-096C-43BB-66EE444DFE6B}"/>
              </a:ext>
            </a:extLst>
          </p:cNvPr>
          <p:cNvSpPr/>
          <p:nvPr/>
        </p:nvSpPr>
        <p:spPr>
          <a:xfrm rot="8699263">
            <a:off x="5524811" y="3796776"/>
            <a:ext cx="432000" cy="179668"/>
          </a:xfrm>
          <a:prstGeom prst="rightArrow">
            <a:avLst/>
          </a:prstGeom>
          <a:solidFill>
            <a:schemeClr val="accent3">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Arrow: Right 25">
            <a:extLst>
              <a:ext uri="{FF2B5EF4-FFF2-40B4-BE49-F238E27FC236}">
                <a16:creationId xmlns:a16="http://schemas.microsoft.com/office/drawing/2014/main" id="{D0A4D588-7DFE-A6AC-F16D-4D3EA4167E7E}"/>
              </a:ext>
            </a:extLst>
          </p:cNvPr>
          <p:cNvSpPr/>
          <p:nvPr/>
        </p:nvSpPr>
        <p:spPr>
          <a:xfrm rot="1070029" flipV="1">
            <a:off x="8017777" y="3333431"/>
            <a:ext cx="1728000" cy="216000"/>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Arrow: Right 27">
            <a:extLst>
              <a:ext uri="{FF2B5EF4-FFF2-40B4-BE49-F238E27FC236}">
                <a16:creationId xmlns:a16="http://schemas.microsoft.com/office/drawing/2014/main" id="{E21AC5DD-68F6-7C93-6690-AFE247ED339E}"/>
              </a:ext>
            </a:extLst>
          </p:cNvPr>
          <p:cNvSpPr/>
          <p:nvPr/>
        </p:nvSpPr>
        <p:spPr>
          <a:xfrm>
            <a:off x="5925994" y="4811212"/>
            <a:ext cx="154927" cy="264714"/>
          </a:xfrm>
          <a:prstGeom prst="rightArrow">
            <a:avLst/>
          </a:prstGeom>
          <a:solidFill>
            <a:schemeClr val="accent3">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Arrow: Right 30">
            <a:extLst>
              <a:ext uri="{FF2B5EF4-FFF2-40B4-BE49-F238E27FC236}">
                <a16:creationId xmlns:a16="http://schemas.microsoft.com/office/drawing/2014/main" id="{842F748A-2B7B-304C-0396-0E64B8C378E3}"/>
              </a:ext>
            </a:extLst>
          </p:cNvPr>
          <p:cNvSpPr/>
          <p:nvPr/>
        </p:nvSpPr>
        <p:spPr>
          <a:xfrm>
            <a:off x="8951500" y="4845831"/>
            <a:ext cx="235098" cy="244931"/>
          </a:xfrm>
          <a:prstGeom prst="rightArrow">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10">
            <a:extLst>
              <a:ext uri="{FF2B5EF4-FFF2-40B4-BE49-F238E27FC236}">
                <a16:creationId xmlns:a16="http://schemas.microsoft.com/office/drawing/2014/main" id="{6BA23AA7-2C0A-ED0C-79CC-B0EE578E0ADF}"/>
              </a:ext>
            </a:extLst>
          </p:cNvPr>
          <p:cNvGraphicFramePr>
            <a:graphicFrameLocks noGrp="1"/>
          </p:cNvGraphicFramePr>
          <p:nvPr/>
        </p:nvGraphicFramePr>
        <p:xfrm>
          <a:off x="2901386" y="2233472"/>
          <a:ext cx="5516904" cy="274320"/>
        </p:xfrm>
        <a:graphic>
          <a:graphicData uri="http://schemas.openxmlformats.org/drawingml/2006/table">
            <a:tbl>
              <a:tblPr firstRow="1" bandRow="1">
                <a:tableStyleId>{5C22544A-7EE6-4342-B048-85BDC9FD1C3A}</a:tableStyleId>
              </a:tblPr>
              <a:tblGrid>
                <a:gridCol w="459742">
                  <a:extLst>
                    <a:ext uri="{9D8B030D-6E8A-4147-A177-3AD203B41FA5}">
                      <a16:colId xmlns:a16="http://schemas.microsoft.com/office/drawing/2014/main" val="2917553415"/>
                    </a:ext>
                  </a:extLst>
                </a:gridCol>
                <a:gridCol w="459742">
                  <a:extLst>
                    <a:ext uri="{9D8B030D-6E8A-4147-A177-3AD203B41FA5}">
                      <a16:colId xmlns:a16="http://schemas.microsoft.com/office/drawing/2014/main" val="2058524912"/>
                    </a:ext>
                  </a:extLst>
                </a:gridCol>
                <a:gridCol w="459742">
                  <a:extLst>
                    <a:ext uri="{9D8B030D-6E8A-4147-A177-3AD203B41FA5}">
                      <a16:colId xmlns:a16="http://schemas.microsoft.com/office/drawing/2014/main" val="1943937765"/>
                    </a:ext>
                  </a:extLst>
                </a:gridCol>
                <a:gridCol w="459742">
                  <a:extLst>
                    <a:ext uri="{9D8B030D-6E8A-4147-A177-3AD203B41FA5}">
                      <a16:colId xmlns:a16="http://schemas.microsoft.com/office/drawing/2014/main" val="1987632079"/>
                    </a:ext>
                  </a:extLst>
                </a:gridCol>
                <a:gridCol w="459742">
                  <a:extLst>
                    <a:ext uri="{9D8B030D-6E8A-4147-A177-3AD203B41FA5}">
                      <a16:colId xmlns:a16="http://schemas.microsoft.com/office/drawing/2014/main" val="3034793185"/>
                    </a:ext>
                  </a:extLst>
                </a:gridCol>
                <a:gridCol w="459742">
                  <a:extLst>
                    <a:ext uri="{9D8B030D-6E8A-4147-A177-3AD203B41FA5}">
                      <a16:colId xmlns:a16="http://schemas.microsoft.com/office/drawing/2014/main" val="3891064736"/>
                    </a:ext>
                  </a:extLst>
                </a:gridCol>
                <a:gridCol w="459742">
                  <a:extLst>
                    <a:ext uri="{9D8B030D-6E8A-4147-A177-3AD203B41FA5}">
                      <a16:colId xmlns:a16="http://schemas.microsoft.com/office/drawing/2014/main" val="3556332974"/>
                    </a:ext>
                  </a:extLst>
                </a:gridCol>
                <a:gridCol w="459742">
                  <a:extLst>
                    <a:ext uri="{9D8B030D-6E8A-4147-A177-3AD203B41FA5}">
                      <a16:colId xmlns:a16="http://schemas.microsoft.com/office/drawing/2014/main" val="4189057003"/>
                    </a:ext>
                  </a:extLst>
                </a:gridCol>
                <a:gridCol w="459742">
                  <a:extLst>
                    <a:ext uri="{9D8B030D-6E8A-4147-A177-3AD203B41FA5}">
                      <a16:colId xmlns:a16="http://schemas.microsoft.com/office/drawing/2014/main" val="3538864393"/>
                    </a:ext>
                  </a:extLst>
                </a:gridCol>
                <a:gridCol w="459742">
                  <a:extLst>
                    <a:ext uri="{9D8B030D-6E8A-4147-A177-3AD203B41FA5}">
                      <a16:colId xmlns:a16="http://schemas.microsoft.com/office/drawing/2014/main" val="3981799447"/>
                    </a:ext>
                  </a:extLst>
                </a:gridCol>
                <a:gridCol w="459742">
                  <a:extLst>
                    <a:ext uri="{9D8B030D-6E8A-4147-A177-3AD203B41FA5}">
                      <a16:colId xmlns:a16="http://schemas.microsoft.com/office/drawing/2014/main" val="3418804396"/>
                    </a:ext>
                  </a:extLst>
                </a:gridCol>
                <a:gridCol w="459742">
                  <a:extLst>
                    <a:ext uri="{9D8B030D-6E8A-4147-A177-3AD203B41FA5}">
                      <a16:colId xmlns:a16="http://schemas.microsoft.com/office/drawing/2014/main" val="3956685053"/>
                    </a:ext>
                  </a:extLst>
                </a:gridCol>
              </a:tblGrid>
              <a:tr h="215335">
                <a:tc>
                  <a:txBody>
                    <a:bodyPr/>
                    <a:lstStyle/>
                    <a:p>
                      <a:r>
                        <a:rPr lang="en-GB" sz="1200" dirty="0">
                          <a:solidFill>
                            <a:schemeClr val="bg1"/>
                          </a:solidFill>
                        </a:rPr>
                        <a:t>Q1</a:t>
                      </a:r>
                    </a:p>
                  </a:txBody>
                  <a:tcPr/>
                </a:tc>
                <a:tc>
                  <a:txBody>
                    <a:bodyPr/>
                    <a:lstStyle/>
                    <a:p>
                      <a:r>
                        <a:rPr lang="en-GB" sz="1200" dirty="0">
                          <a:solidFill>
                            <a:schemeClr val="bg1"/>
                          </a:solidFill>
                        </a:rPr>
                        <a:t>Q2</a:t>
                      </a:r>
                    </a:p>
                  </a:txBody>
                  <a:tcPr/>
                </a:tc>
                <a:tc>
                  <a:txBody>
                    <a:bodyPr/>
                    <a:lstStyle/>
                    <a:p>
                      <a:r>
                        <a:rPr lang="en-GB" sz="1200" dirty="0">
                          <a:solidFill>
                            <a:schemeClr val="bg1"/>
                          </a:solidFill>
                        </a:rPr>
                        <a:t>Q3</a:t>
                      </a:r>
                    </a:p>
                  </a:txBody>
                  <a:tcPr/>
                </a:tc>
                <a:tc>
                  <a:txBody>
                    <a:bodyPr/>
                    <a:lstStyle/>
                    <a:p>
                      <a:r>
                        <a:rPr lang="en-GB" sz="1200" dirty="0">
                          <a:solidFill>
                            <a:schemeClr val="bg1"/>
                          </a:solidFill>
                        </a:rPr>
                        <a:t>Q4</a:t>
                      </a:r>
                    </a:p>
                  </a:txBody>
                  <a:tcPr/>
                </a:tc>
                <a:tc>
                  <a:txBody>
                    <a:bodyPr/>
                    <a:lstStyle/>
                    <a:p>
                      <a:r>
                        <a:rPr lang="en-GB" sz="1200" dirty="0">
                          <a:solidFill>
                            <a:schemeClr val="bg1"/>
                          </a:solidFill>
                        </a:rPr>
                        <a:t>Q1</a:t>
                      </a:r>
                    </a:p>
                  </a:txBody>
                  <a:tcPr/>
                </a:tc>
                <a:tc>
                  <a:txBody>
                    <a:bodyPr/>
                    <a:lstStyle/>
                    <a:p>
                      <a:r>
                        <a:rPr lang="en-GB" sz="1200" dirty="0">
                          <a:solidFill>
                            <a:schemeClr val="bg1"/>
                          </a:solidFill>
                        </a:rPr>
                        <a:t>Q2</a:t>
                      </a:r>
                    </a:p>
                  </a:txBody>
                  <a:tcPr/>
                </a:tc>
                <a:tc>
                  <a:txBody>
                    <a:bodyPr/>
                    <a:lstStyle/>
                    <a:p>
                      <a:r>
                        <a:rPr lang="en-GB" sz="1200" dirty="0">
                          <a:solidFill>
                            <a:schemeClr val="bg1"/>
                          </a:solidFill>
                        </a:rPr>
                        <a:t>Q3</a:t>
                      </a:r>
                    </a:p>
                  </a:txBody>
                  <a:tcPr/>
                </a:tc>
                <a:tc>
                  <a:txBody>
                    <a:bodyPr/>
                    <a:lstStyle/>
                    <a:p>
                      <a:r>
                        <a:rPr lang="en-GB" sz="1200" dirty="0">
                          <a:solidFill>
                            <a:schemeClr val="bg1"/>
                          </a:solidFill>
                        </a:rPr>
                        <a:t>Q4</a:t>
                      </a:r>
                    </a:p>
                  </a:txBody>
                  <a:tcPr/>
                </a:tc>
                <a:tc>
                  <a:txBody>
                    <a:bodyPr/>
                    <a:lstStyle/>
                    <a:p>
                      <a:r>
                        <a:rPr lang="en-GB" sz="1200" dirty="0">
                          <a:solidFill>
                            <a:schemeClr val="bg1"/>
                          </a:solidFill>
                        </a:rPr>
                        <a:t>Q1</a:t>
                      </a:r>
                    </a:p>
                  </a:txBody>
                  <a:tcPr/>
                </a:tc>
                <a:tc>
                  <a:txBody>
                    <a:bodyPr/>
                    <a:lstStyle/>
                    <a:p>
                      <a:r>
                        <a:rPr lang="en-GB" sz="1200" dirty="0">
                          <a:solidFill>
                            <a:schemeClr val="bg1"/>
                          </a:solidFill>
                        </a:rPr>
                        <a:t>Q2</a:t>
                      </a:r>
                    </a:p>
                  </a:txBody>
                  <a:tcPr/>
                </a:tc>
                <a:tc>
                  <a:txBody>
                    <a:bodyPr/>
                    <a:lstStyle/>
                    <a:p>
                      <a:r>
                        <a:rPr lang="en-GB" sz="1200" dirty="0">
                          <a:solidFill>
                            <a:schemeClr val="bg1"/>
                          </a:solidFill>
                        </a:rPr>
                        <a:t>Q3</a:t>
                      </a:r>
                    </a:p>
                  </a:txBody>
                  <a:tcPr/>
                </a:tc>
                <a:tc>
                  <a:txBody>
                    <a:bodyPr/>
                    <a:lstStyle/>
                    <a:p>
                      <a:r>
                        <a:rPr lang="en-GB" sz="1200" dirty="0">
                          <a:solidFill>
                            <a:schemeClr val="bg1"/>
                          </a:solidFill>
                        </a:rPr>
                        <a:t>Q4</a:t>
                      </a:r>
                    </a:p>
                  </a:txBody>
                  <a:tcPr/>
                </a:tc>
                <a:extLst>
                  <a:ext uri="{0D108BD9-81ED-4DB2-BD59-A6C34878D82A}">
                    <a16:rowId xmlns:a16="http://schemas.microsoft.com/office/drawing/2014/main" val="2333762054"/>
                  </a:ext>
                </a:extLst>
              </a:tr>
            </a:tbl>
          </a:graphicData>
        </a:graphic>
      </p:graphicFrame>
      <p:sp>
        <p:nvSpPr>
          <p:cNvPr id="11" name="TextBox 10">
            <a:extLst>
              <a:ext uri="{FF2B5EF4-FFF2-40B4-BE49-F238E27FC236}">
                <a16:creationId xmlns:a16="http://schemas.microsoft.com/office/drawing/2014/main" id="{29E9DCB9-671E-2592-84D1-3FFF6B93F748}"/>
              </a:ext>
            </a:extLst>
          </p:cNvPr>
          <p:cNvSpPr txBox="1"/>
          <p:nvPr/>
        </p:nvSpPr>
        <p:spPr>
          <a:xfrm>
            <a:off x="2906883" y="1967459"/>
            <a:ext cx="1827922" cy="261610"/>
          </a:xfrm>
          <a:prstGeom prst="rect">
            <a:avLst/>
          </a:prstGeom>
          <a:noFill/>
          <a:ln>
            <a:solidFill>
              <a:schemeClr val="accent1"/>
            </a:solidFill>
          </a:ln>
        </p:spPr>
        <p:txBody>
          <a:bodyPr wrap="square" rtlCol="0">
            <a:spAutoFit/>
          </a:bodyPr>
          <a:lstStyle/>
          <a:p>
            <a:r>
              <a:rPr lang="en-GB" sz="1100" dirty="0"/>
              <a:t>2024</a:t>
            </a:r>
          </a:p>
        </p:txBody>
      </p:sp>
      <p:sp>
        <p:nvSpPr>
          <p:cNvPr id="13" name="TextBox 12">
            <a:extLst>
              <a:ext uri="{FF2B5EF4-FFF2-40B4-BE49-F238E27FC236}">
                <a16:creationId xmlns:a16="http://schemas.microsoft.com/office/drawing/2014/main" id="{5569CC40-6EAC-99B3-66CF-9838376E7BD8}"/>
              </a:ext>
            </a:extLst>
          </p:cNvPr>
          <p:cNvSpPr txBox="1"/>
          <p:nvPr/>
        </p:nvSpPr>
        <p:spPr>
          <a:xfrm>
            <a:off x="4734805" y="1965834"/>
            <a:ext cx="1865149" cy="261610"/>
          </a:xfrm>
          <a:prstGeom prst="rect">
            <a:avLst/>
          </a:prstGeom>
          <a:noFill/>
          <a:ln>
            <a:solidFill>
              <a:schemeClr val="accent1"/>
            </a:solidFill>
          </a:ln>
        </p:spPr>
        <p:txBody>
          <a:bodyPr wrap="square" rtlCol="0">
            <a:spAutoFit/>
          </a:bodyPr>
          <a:lstStyle/>
          <a:p>
            <a:r>
              <a:rPr lang="en-GB" sz="1100" dirty="0"/>
              <a:t>2025</a:t>
            </a:r>
          </a:p>
        </p:txBody>
      </p:sp>
      <p:sp>
        <p:nvSpPr>
          <p:cNvPr id="15" name="TextBox 14">
            <a:extLst>
              <a:ext uri="{FF2B5EF4-FFF2-40B4-BE49-F238E27FC236}">
                <a16:creationId xmlns:a16="http://schemas.microsoft.com/office/drawing/2014/main" id="{652BABCF-D45E-066C-32A9-221ABCAD6DDA}"/>
              </a:ext>
            </a:extLst>
          </p:cNvPr>
          <p:cNvSpPr txBox="1"/>
          <p:nvPr/>
        </p:nvSpPr>
        <p:spPr>
          <a:xfrm>
            <a:off x="6599954" y="1964158"/>
            <a:ext cx="1807353" cy="261610"/>
          </a:xfrm>
          <a:prstGeom prst="rect">
            <a:avLst/>
          </a:prstGeom>
          <a:noFill/>
          <a:ln>
            <a:solidFill>
              <a:schemeClr val="accent1"/>
            </a:solidFill>
          </a:ln>
        </p:spPr>
        <p:txBody>
          <a:bodyPr wrap="square" rtlCol="0">
            <a:spAutoFit/>
          </a:bodyPr>
          <a:lstStyle/>
          <a:p>
            <a:r>
              <a:rPr lang="en-GB" sz="1100" dirty="0"/>
              <a:t>2026</a:t>
            </a:r>
          </a:p>
        </p:txBody>
      </p:sp>
      <p:sp>
        <p:nvSpPr>
          <p:cNvPr id="18" name="TextBox 17">
            <a:extLst>
              <a:ext uri="{FF2B5EF4-FFF2-40B4-BE49-F238E27FC236}">
                <a16:creationId xmlns:a16="http://schemas.microsoft.com/office/drawing/2014/main" id="{46A84D0B-9685-E83B-EF50-4E6E7E5BD18E}"/>
              </a:ext>
            </a:extLst>
          </p:cNvPr>
          <p:cNvSpPr txBox="1"/>
          <p:nvPr/>
        </p:nvSpPr>
        <p:spPr>
          <a:xfrm>
            <a:off x="62604" y="902086"/>
            <a:ext cx="11052436" cy="923330"/>
          </a:xfrm>
          <a:prstGeom prst="rect">
            <a:avLst/>
          </a:prstGeom>
          <a:noFill/>
        </p:spPr>
        <p:txBody>
          <a:bodyPr wrap="square" rtlCol="0">
            <a:spAutoFit/>
          </a:bodyPr>
          <a:lstStyle/>
          <a:p>
            <a:r>
              <a:rPr lang="en-GB" dirty="0"/>
              <a:t>We are mobilising 5 Total Facilities Management (TFM) contracts</a:t>
            </a:r>
          </a:p>
          <a:p>
            <a:r>
              <a:rPr lang="en-GB" dirty="0"/>
              <a:t>We are mobilising one ‘Workplace Services Management (WSM) contract and demobilising 8 existing contracts over the next 2 years</a:t>
            </a:r>
          </a:p>
        </p:txBody>
      </p:sp>
      <p:sp>
        <p:nvSpPr>
          <p:cNvPr id="3" name="TextBox 2">
            <a:extLst>
              <a:ext uri="{FF2B5EF4-FFF2-40B4-BE49-F238E27FC236}">
                <a16:creationId xmlns:a16="http://schemas.microsoft.com/office/drawing/2014/main" id="{766B03CA-B474-0B4E-762B-621ABC635C69}"/>
              </a:ext>
            </a:extLst>
          </p:cNvPr>
          <p:cNvSpPr txBox="1"/>
          <p:nvPr/>
        </p:nvSpPr>
        <p:spPr>
          <a:xfrm>
            <a:off x="5916286" y="3026824"/>
            <a:ext cx="1262436" cy="215444"/>
          </a:xfrm>
          <a:prstGeom prst="rect">
            <a:avLst/>
          </a:prstGeom>
          <a:solidFill>
            <a:srgbClr val="FFFF99"/>
          </a:solidFill>
          <a:ln>
            <a:solidFill>
              <a:srgbClr val="0070C0"/>
            </a:solidFill>
          </a:ln>
        </p:spPr>
        <p:txBody>
          <a:bodyPr wrap="square" rtlCol="0">
            <a:spAutoFit/>
          </a:bodyPr>
          <a:lstStyle/>
          <a:p>
            <a:r>
              <a:rPr lang="en-GB" sz="800" dirty="0"/>
              <a:t>TFM Mob – </a:t>
            </a:r>
            <a:r>
              <a:rPr lang="en-GB" sz="800" b="1" dirty="0"/>
              <a:t>Phase</a:t>
            </a:r>
            <a:r>
              <a:rPr lang="en-GB" sz="800" dirty="0"/>
              <a:t> 2</a:t>
            </a:r>
          </a:p>
        </p:txBody>
      </p:sp>
      <p:sp>
        <p:nvSpPr>
          <p:cNvPr id="6" name="TextBox 5">
            <a:extLst>
              <a:ext uri="{FF2B5EF4-FFF2-40B4-BE49-F238E27FC236}">
                <a16:creationId xmlns:a16="http://schemas.microsoft.com/office/drawing/2014/main" id="{EAE1A3F0-2896-A089-1BBF-6FE70EE63CE4}"/>
              </a:ext>
            </a:extLst>
          </p:cNvPr>
          <p:cNvSpPr txBox="1"/>
          <p:nvPr/>
        </p:nvSpPr>
        <p:spPr>
          <a:xfrm>
            <a:off x="5916286" y="3246004"/>
            <a:ext cx="1704308" cy="215444"/>
          </a:xfrm>
          <a:prstGeom prst="rect">
            <a:avLst/>
          </a:prstGeom>
          <a:solidFill>
            <a:srgbClr val="FFFF99"/>
          </a:solidFill>
          <a:ln>
            <a:solidFill>
              <a:srgbClr val="0070C0"/>
            </a:solidFill>
          </a:ln>
        </p:spPr>
        <p:txBody>
          <a:bodyPr wrap="square" rtlCol="0">
            <a:spAutoFit/>
          </a:bodyPr>
          <a:lstStyle/>
          <a:p>
            <a:r>
              <a:rPr lang="en-GB" sz="800" dirty="0"/>
              <a:t>TFM Mob – </a:t>
            </a:r>
            <a:r>
              <a:rPr lang="en-GB" sz="800" b="1" dirty="0"/>
              <a:t>Phase</a:t>
            </a:r>
            <a:r>
              <a:rPr lang="en-GB" sz="800" dirty="0"/>
              <a:t> 3</a:t>
            </a:r>
          </a:p>
        </p:txBody>
      </p:sp>
      <p:sp>
        <p:nvSpPr>
          <p:cNvPr id="25" name="Arrow: Right 24">
            <a:extLst>
              <a:ext uri="{FF2B5EF4-FFF2-40B4-BE49-F238E27FC236}">
                <a16:creationId xmlns:a16="http://schemas.microsoft.com/office/drawing/2014/main" id="{D8CA9BB3-8D48-9274-BFD2-CA589D8A492D}"/>
              </a:ext>
            </a:extLst>
          </p:cNvPr>
          <p:cNvSpPr/>
          <p:nvPr/>
        </p:nvSpPr>
        <p:spPr>
          <a:xfrm rot="2931604">
            <a:off x="7029531" y="3543383"/>
            <a:ext cx="630062" cy="169699"/>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0E1019B-7A7D-7693-1CF3-B95ED9E23090}"/>
              </a:ext>
            </a:extLst>
          </p:cNvPr>
          <p:cNvSpPr txBox="1"/>
          <p:nvPr/>
        </p:nvSpPr>
        <p:spPr>
          <a:xfrm>
            <a:off x="62604" y="6581001"/>
            <a:ext cx="3240500" cy="276999"/>
          </a:xfrm>
          <a:prstGeom prst="rect">
            <a:avLst/>
          </a:prstGeom>
          <a:noFill/>
        </p:spPr>
        <p:txBody>
          <a:bodyPr wrap="square" rtlCol="0">
            <a:spAutoFit/>
          </a:bodyPr>
          <a:lstStyle/>
          <a:p>
            <a:r>
              <a:rPr lang="en-GB" sz="1200" u="sng" dirty="0"/>
              <a:t>Key: </a:t>
            </a:r>
            <a:r>
              <a:rPr lang="en-GB" sz="1200" dirty="0"/>
              <a:t>All dates are based on financial quarters</a:t>
            </a:r>
          </a:p>
        </p:txBody>
      </p:sp>
      <p:sp>
        <p:nvSpPr>
          <p:cNvPr id="17" name="TextBox 16">
            <a:extLst>
              <a:ext uri="{FF2B5EF4-FFF2-40B4-BE49-F238E27FC236}">
                <a16:creationId xmlns:a16="http://schemas.microsoft.com/office/drawing/2014/main" id="{5926BCA1-C79B-2364-B17F-DEAD92A4E81A}"/>
              </a:ext>
            </a:extLst>
          </p:cNvPr>
          <p:cNvSpPr txBox="1"/>
          <p:nvPr/>
        </p:nvSpPr>
        <p:spPr>
          <a:xfrm>
            <a:off x="7146562" y="2507792"/>
            <a:ext cx="396000" cy="219600"/>
          </a:xfrm>
          <a:prstGeom prst="rect">
            <a:avLst/>
          </a:prstGeom>
          <a:solidFill>
            <a:schemeClr val="accent2">
              <a:lumMod val="40000"/>
              <a:lumOff val="60000"/>
            </a:schemeClr>
          </a:solidFill>
          <a:ln>
            <a:solidFill>
              <a:srgbClr val="0070C0"/>
            </a:solidFill>
          </a:ln>
        </p:spPr>
        <p:txBody>
          <a:bodyPr wrap="square" rtlCol="0">
            <a:spAutoFit/>
          </a:bodyPr>
          <a:lstStyle/>
          <a:p>
            <a:pPr algn="ctr"/>
            <a:r>
              <a:rPr lang="en-GB" sz="400" dirty="0"/>
              <a:t>Post WSM Mob</a:t>
            </a:r>
          </a:p>
        </p:txBody>
      </p:sp>
      <p:sp>
        <p:nvSpPr>
          <p:cNvPr id="9" name="Flowchart: Process 8">
            <a:extLst>
              <a:ext uri="{FF2B5EF4-FFF2-40B4-BE49-F238E27FC236}">
                <a16:creationId xmlns:a16="http://schemas.microsoft.com/office/drawing/2014/main" id="{A2C10650-9842-555C-4E2C-704E95412BC3}"/>
              </a:ext>
            </a:extLst>
          </p:cNvPr>
          <p:cNvSpPr/>
          <p:nvPr/>
        </p:nvSpPr>
        <p:spPr>
          <a:xfrm>
            <a:off x="5770880" y="2515463"/>
            <a:ext cx="1315074" cy="209156"/>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 dirty="0"/>
              <a:t>WSM Mobilisation</a:t>
            </a:r>
          </a:p>
        </p:txBody>
      </p:sp>
      <p:sp>
        <p:nvSpPr>
          <p:cNvPr id="27" name="Arrow: Right 26">
            <a:extLst>
              <a:ext uri="{FF2B5EF4-FFF2-40B4-BE49-F238E27FC236}">
                <a16:creationId xmlns:a16="http://schemas.microsoft.com/office/drawing/2014/main" id="{B9F61C36-8B5B-1D8E-8E78-A15E4E20D1A4}"/>
              </a:ext>
            </a:extLst>
          </p:cNvPr>
          <p:cNvSpPr/>
          <p:nvPr/>
        </p:nvSpPr>
        <p:spPr>
          <a:xfrm>
            <a:off x="2937957" y="4774251"/>
            <a:ext cx="155112" cy="316511"/>
          </a:xfrm>
          <a:prstGeom prst="rightArrow">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1">
                  <a:lumMod val="20000"/>
                  <a:lumOff val="80000"/>
                </a:schemeClr>
              </a:solidFill>
            </a:endParaRPr>
          </a:p>
        </p:txBody>
      </p:sp>
    </p:spTree>
    <p:extLst>
      <p:ext uri="{BB962C8B-B14F-4D97-AF65-F5344CB8AC3E}">
        <p14:creationId xmlns:p14="http://schemas.microsoft.com/office/powerpoint/2010/main" val="2788092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BC45D-3CEC-C0C2-D6F2-DE519E08C7C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63E9C1D-4AC1-037E-94FA-C53C56428309}"/>
              </a:ext>
            </a:extLst>
          </p:cNvPr>
          <p:cNvSpPr txBox="1"/>
          <p:nvPr/>
        </p:nvSpPr>
        <p:spPr>
          <a:xfrm>
            <a:off x="8956" y="764024"/>
            <a:ext cx="9287046" cy="5047536"/>
          </a:xfrm>
          <a:prstGeom prst="rect">
            <a:avLst/>
          </a:prstGeom>
          <a:solidFill>
            <a:schemeClr val="bg1"/>
          </a:solidFill>
        </p:spPr>
        <p:txBody>
          <a:bodyPr wrap="square">
            <a:spAutoFit/>
          </a:bodyPr>
          <a:lstStyle/>
          <a:p>
            <a:pPr algn="l"/>
            <a:r>
              <a:rPr lang="en-GB" sz="1400" b="1" i="0" dirty="0">
                <a:solidFill>
                  <a:srgbClr val="000000"/>
                </a:solidFill>
                <a:effectLst/>
              </a:rPr>
              <a:t>MoJ Property</a:t>
            </a:r>
            <a:r>
              <a:rPr lang="en-GB" sz="1400" b="0" i="0" dirty="0">
                <a:solidFill>
                  <a:srgbClr val="000000"/>
                </a:solidFill>
                <a:effectLst/>
              </a:rPr>
              <a:t>:</a:t>
            </a:r>
          </a:p>
          <a:p>
            <a:pPr marL="285750" indent="-285750" algn="l">
              <a:buFont typeface="Wingdings" panose="05000000000000000000" pitchFamily="2" charset="2"/>
              <a:buChar char="§"/>
            </a:pPr>
            <a:r>
              <a:rPr lang="en-GB" sz="1400" dirty="0">
                <a:solidFill>
                  <a:srgbClr val="000000"/>
                </a:solidFill>
              </a:rPr>
              <a:t>P</a:t>
            </a:r>
            <a:r>
              <a:rPr lang="en-GB" sz="1400" b="0" i="0" dirty="0">
                <a:solidFill>
                  <a:srgbClr val="000000"/>
                </a:solidFill>
                <a:effectLst/>
              </a:rPr>
              <a:t>rovides specialist services including facilities management (maintenance, cleaning, waste, projects) health and safety, fire safety and security, technical design expertise, and sustainability to the prison &amp; probation estate – our internal customer is HM Prisons &amp; Probation Service.</a:t>
            </a:r>
          </a:p>
          <a:p>
            <a:pPr marL="285750" indent="-285750" algn="l">
              <a:buFont typeface="Wingdings" panose="05000000000000000000" pitchFamily="2" charset="2"/>
              <a:buChar char="§"/>
            </a:pPr>
            <a:r>
              <a:rPr lang="en-GB" sz="1400" dirty="0">
                <a:solidFill>
                  <a:srgbClr val="000000"/>
                </a:solidFill>
              </a:rPr>
              <a:t>Has </a:t>
            </a:r>
            <a:r>
              <a:rPr lang="en-GB" sz="1400" b="0" i="0" dirty="0">
                <a:solidFill>
                  <a:srgbClr val="000000"/>
                </a:solidFill>
                <a:effectLst/>
              </a:rPr>
              <a:t>business management teams who support the entire Directorate and each of our partners is supported by account management teams. </a:t>
            </a:r>
          </a:p>
          <a:p>
            <a:pPr marL="285750" indent="-285750" algn="l">
              <a:buFont typeface="Wingdings" panose="05000000000000000000" pitchFamily="2" charset="2"/>
              <a:buChar char="§"/>
            </a:pPr>
            <a:r>
              <a:rPr lang="en-GB" sz="1400" dirty="0">
                <a:solidFill>
                  <a:srgbClr val="000000"/>
                </a:solidFill>
              </a:rPr>
              <a:t>Is </a:t>
            </a:r>
            <a:r>
              <a:rPr lang="en-GB" sz="1400" b="0" i="0" dirty="0">
                <a:solidFill>
                  <a:srgbClr val="000000"/>
                </a:solidFill>
                <a:effectLst/>
              </a:rPr>
              <a:t>responsible for a great deal - our portfolio consists of properties valued at £9.3bn for the MoJ alone.  We are part of the Government Property Profession (GPP) and through active membership and engagement we will work with the Office of Government Property to develop the maturity of the profession and also encourage our people to join the GPP. </a:t>
            </a:r>
          </a:p>
          <a:p>
            <a:pPr marL="285750" indent="-285750" algn="l">
              <a:buFont typeface="Wingdings" panose="05000000000000000000" pitchFamily="2" charset="2"/>
              <a:buChar char="§"/>
            </a:pPr>
            <a:r>
              <a:rPr lang="en-GB" sz="1400" dirty="0">
                <a:solidFill>
                  <a:srgbClr val="000000"/>
                </a:solidFill>
              </a:rPr>
              <a:t>Is committed to </a:t>
            </a:r>
            <a:r>
              <a:rPr lang="en-GB" sz="1400" b="0" i="0" dirty="0">
                <a:solidFill>
                  <a:srgbClr val="000000"/>
                </a:solidFill>
                <a:effectLst/>
              </a:rPr>
              <a:t>build our capability through training and recruitment, aspiring to be the best that we can be as individuals and as a directorate.</a:t>
            </a:r>
          </a:p>
          <a:p>
            <a:pPr marL="285750" indent="-285750" algn="l">
              <a:buFont typeface="Wingdings" panose="05000000000000000000" pitchFamily="2" charset="2"/>
              <a:buChar char="§"/>
            </a:pPr>
            <a:r>
              <a:rPr lang="en-GB" sz="1400" dirty="0">
                <a:solidFill>
                  <a:srgbClr val="000000"/>
                </a:solidFill>
              </a:rPr>
              <a:t>Is seeking to </a:t>
            </a:r>
            <a:r>
              <a:rPr lang="en-GB" sz="1400" b="0" i="0" dirty="0">
                <a:solidFill>
                  <a:srgbClr val="000000"/>
                </a:solidFill>
                <a:effectLst/>
              </a:rPr>
              <a:t>deliver new ways of working across our portfolio – leading on the scale and pace of activity for central government – proposing ways to achieve, and then providing more dynamic and flexible workspace, while driving down the cost of the estate.</a:t>
            </a:r>
          </a:p>
          <a:p>
            <a:pPr algn="l"/>
            <a:endParaRPr lang="en-GB" sz="1400" b="1" i="0" dirty="0">
              <a:solidFill>
                <a:srgbClr val="000000"/>
              </a:solidFill>
              <a:effectLst/>
            </a:endParaRPr>
          </a:p>
          <a:p>
            <a:pPr algn="l"/>
            <a:r>
              <a:rPr lang="en-GB" sz="1400" b="1" i="0" dirty="0">
                <a:solidFill>
                  <a:srgbClr val="000000"/>
                </a:solidFill>
                <a:effectLst/>
              </a:rPr>
              <a:t>Team Overview</a:t>
            </a:r>
            <a:endParaRPr lang="en-GB" sz="1400" b="0" i="0" dirty="0">
              <a:solidFill>
                <a:srgbClr val="000000"/>
              </a:solidFill>
              <a:effectLst/>
            </a:endParaRPr>
          </a:p>
          <a:p>
            <a:pPr marL="285750" indent="-285750" algn="l">
              <a:buFont typeface="Wingdings" panose="05000000000000000000" pitchFamily="2" charset="2"/>
              <a:buChar char="§"/>
            </a:pPr>
            <a:r>
              <a:rPr lang="en-GB" sz="1400" b="0" i="0" dirty="0">
                <a:solidFill>
                  <a:srgbClr val="000000"/>
                </a:solidFill>
                <a:effectLst/>
              </a:rPr>
              <a:t>The Mobilisation Team sits in the Property Transformation Programme, which is part of the MOJ Property Directorate. </a:t>
            </a:r>
          </a:p>
          <a:p>
            <a:pPr marL="285750" indent="-285750" algn="l">
              <a:buFont typeface="Wingdings" panose="05000000000000000000" pitchFamily="2" charset="2"/>
              <a:buChar char="§"/>
            </a:pPr>
            <a:r>
              <a:rPr lang="en-GB" sz="1400" b="0" i="0" dirty="0">
                <a:solidFill>
                  <a:srgbClr val="000000"/>
                </a:solidFill>
                <a:effectLst/>
              </a:rPr>
              <a:t>The team is responsible for planning and delivering the mobilisation of new facilities management contracts, carefully aligning to the demobilisation of the current contracts. </a:t>
            </a:r>
            <a:endParaRPr lang="en-GB" sz="1400" dirty="0">
              <a:solidFill>
                <a:srgbClr val="000000"/>
              </a:solidFill>
            </a:endParaRPr>
          </a:p>
          <a:p>
            <a:pPr marL="285750" indent="-285750" algn="l">
              <a:buFont typeface="Wingdings" panose="05000000000000000000" pitchFamily="2" charset="2"/>
              <a:buChar char="§"/>
            </a:pPr>
            <a:r>
              <a:rPr lang="en-GB" sz="1400" b="0" i="0" dirty="0">
                <a:solidFill>
                  <a:srgbClr val="000000"/>
                </a:solidFill>
                <a:effectLst/>
              </a:rPr>
              <a:t>The team will stand up the new contracts, working closely with the Digital Design team, FM Technical experts and BAU to implement the new Target Operating Model.</a:t>
            </a:r>
            <a:endParaRPr lang="en-GB" sz="1400" b="0" i="0" u="none" strike="noStrike" baseline="0" dirty="0">
              <a:solidFill>
                <a:srgbClr val="000000"/>
              </a:solidFill>
              <a:latin typeface="Arial" panose="020B0604020202020204" pitchFamily="34" charset="0"/>
            </a:endParaRPr>
          </a:p>
        </p:txBody>
      </p:sp>
      <p:sp>
        <p:nvSpPr>
          <p:cNvPr id="11" name="TextBox 10">
            <a:extLst>
              <a:ext uri="{FF2B5EF4-FFF2-40B4-BE49-F238E27FC236}">
                <a16:creationId xmlns:a16="http://schemas.microsoft.com/office/drawing/2014/main" id="{FDFDEA03-D192-0465-D765-3941082D0351}"/>
              </a:ext>
            </a:extLst>
          </p:cNvPr>
          <p:cNvSpPr txBox="1"/>
          <p:nvPr/>
        </p:nvSpPr>
        <p:spPr>
          <a:xfrm>
            <a:off x="9367447" y="0"/>
            <a:ext cx="2824553" cy="461665"/>
          </a:xfrm>
          <a:prstGeom prst="rect">
            <a:avLst/>
          </a:prstGeom>
          <a:solidFill>
            <a:schemeClr val="accent1">
              <a:lumMod val="75000"/>
            </a:schemeClr>
          </a:solidFill>
          <a:ln>
            <a:solidFill>
              <a:schemeClr val="accent1">
                <a:lumMod val="60000"/>
                <a:lumOff val="40000"/>
              </a:schemeClr>
            </a:solidFill>
          </a:ln>
        </p:spPr>
        <p:txBody>
          <a:bodyPr wrap="square" lIns="91440" tIns="45720" rIns="91440" bIns="45720" rtlCol="0" anchor="t">
            <a:spAutoFit/>
          </a:bodyPr>
          <a:lstStyle/>
          <a:p>
            <a:r>
              <a:rPr lang="en-GB" sz="2400" b="1" dirty="0">
                <a:solidFill>
                  <a:schemeClr val="bg1"/>
                </a:solidFill>
              </a:rPr>
              <a:t>Overview</a:t>
            </a:r>
            <a:r>
              <a:rPr lang="en-GB" dirty="0"/>
              <a:t> </a:t>
            </a:r>
          </a:p>
        </p:txBody>
      </p:sp>
      <p:pic>
        <p:nvPicPr>
          <p:cNvPr id="3" name="Picture 4" descr="cid:image005.jpg@01D4B975.E2C85900">
            <a:extLst>
              <a:ext uri="{FF2B5EF4-FFF2-40B4-BE49-F238E27FC236}">
                <a16:creationId xmlns:a16="http://schemas.microsoft.com/office/drawing/2014/main" id="{596D2BC3-BD67-D17C-62AD-B21E061E75D1}"/>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9391536" y="761290"/>
            <a:ext cx="2791508" cy="21489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85B2ADE-986C-9B33-C580-CF430ECE2A19}"/>
              </a:ext>
            </a:extLst>
          </p:cNvPr>
          <p:cNvPicPr>
            <a:picLocks noChangeAspect="1"/>
          </p:cNvPicPr>
          <p:nvPr/>
        </p:nvPicPr>
        <p:blipFill>
          <a:blip r:embed="rId5"/>
          <a:stretch>
            <a:fillRect/>
          </a:stretch>
        </p:blipFill>
        <p:spPr>
          <a:xfrm>
            <a:off x="9391537" y="4449421"/>
            <a:ext cx="2800464" cy="1644555"/>
          </a:xfrm>
          <a:prstGeom prst="rect">
            <a:avLst/>
          </a:prstGeom>
        </p:spPr>
      </p:pic>
      <p:sp>
        <p:nvSpPr>
          <p:cNvPr id="12" name="TextBox 11">
            <a:extLst>
              <a:ext uri="{FF2B5EF4-FFF2-40B4-BE49-F238E27FC236}">
                <a16:creationId xmlns:a16="http://schemas.microsoft.com/office/drawing/2014/main" id="{436A00A8-4A41-2170-E82F-75B178169052}"/>
              </a:ext>
            </a:extLst>
          </p:cNvPr>
          <p:cNvSpPr txBox="1"/>
          <p:nvPr/>
        </p:nvSpPr>
        <p:spPr>
          <a:xfrm>
            <a:off x="9383969" y="2910229"/>
            <a:ext cx="2791508" cy="1569660"/>
          </a:xfrm>
          <a:prstGeom prst="rect">
            <a:avLst/>
          </a:prstGeom>
          <a:solidFill>
            <a:schemeClr val="bg1">
              <a:lumMod val="85000"/>
            </a:schemeClr>
          </a:solidFill>
        </p:spPr>
        <p:txBody>
          <a:bodyPr wrap="square" rtlCol="0">
            <a:spAutoFit/>
          </a:bodyPr>
          <a:lstStyle/>
          <a:p>
            <a:r>
              <a:rPr lang="en-GB" sz="1600" dirty="0"/>
              <a:t>Our internal client, HMPPS, manages prisons and probation premises ranging from large sites with multiple buildings to small accommodation units</a:t>
            </a:r>
          </a:p>
        </p:txBody>
      </p:sp>
    </p:spTree>
    <p:extLst>
      <p:ext uri="{BB962C8B-B14F-4D97-AF65-F5344CB8AC3E}">
        <p14:creationId xmlns:p14="http://schemas.microsoft.com/office/powerpoint/2010/main" val="2936735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B32B6-2121-1752-D77B-6275AB4BD1F6}"/>
            </a:ext>
          </a:extLst>
        </p:cNvPr>
        <p:cNvGrpSpPr/>
        <p:nvPr/>
      </p:nvGrpSpPr>
      <p:grpSpPr>
        <a:xfrm>
          <a:off x="0" y="0"/>
          <a:ext cx="0" cy="0"/>
          <a:chOff x="0" y="0"/>
          <a:chExt cx="0" cy="0"/>
        </a:xfrm>
      </p:grpSpPr>
      <p:sp>
        <p:nvSpPr>
          <p:cNvPr id="14" name="TextBox 13">
            <a:extLst>
              <a:ext uri="{FF2B5EF4-FFF2-40B4-BE49-F238E27FC236}">
                <a16:creationId xmlns:a16="http://schemas.microsoft.com/office/drawing/2014/main" id="{627BDF42-954B-0F1A-02D2-89FFA8030D89}"/>
              </a:ext>
            </a:extLst>
          </p:cNvPr>
          <p:cNvSpPr txBox="1"/>
          <p:nvPr/>
        </p:nvSpPr>
        <p:spPr>
          <a:xfrm>
            <a:off x="7348818" y="0"/>
            <a:ext cx="4843183" cy="584775"/>
          </a:xfrm>
          <a:prstGeom prst="rect">
            <a:avLst/>
          </a:prstGeom>
          <a:solidFill>
            <a:schemeClr val="bg2">
              <a:lumMod val="75000"/>
            </a:schemeClr>
          </a:solidFill>
        </p:spPr>
        <p:txBody>
          <a:bodyPr wrap="square" rtlCol="0">
            <a:spAutoFit/>
          </a:bodyPr>
          <a:lstStyle/>
          <a:p>
            <a:r>
              <a:rPr lang="en-GB" sz="3200" b="1" dirty="0">
                <a:latin typeface="Calibri" panose="020F0502020204030204" pitchFamily="34" charset="0"/>
                <a:cs typeface="Calibri" panose="020F0502020204030204" pitchFamily="34" charset="0"/>
              </a:rPr>
              <a:t> </a:t>
            </a:r>
          </a:p>
        </p:txBody>
      </p:sp>
      <p:sp>
        <p:nvSpPr>
          <p:cNvPr id="5" name="TextBox 4">
            <a:extLst>
              <a:ext uri="{FF2B5EF4-FFF2-40B4-BE49-F238E27FC236}">
                <a16:creationId xmlns:a16="http://schemas.microsoft.com/office/drawing/2014/main" id="{9697CD39-E27A-2F6E-E24F-FA50C85112EF}"/>
              </a:ext>
            </a:extLst>
          </p:cNvPr>
          <p:cNvSpPr txBox="1"/>
          <p:nvPr/>
        </p:nvSpPr>
        <p:spPr>
          <a:xfrm>
            <a:off x="7348819" y="0"/>
            <a:ext cx="4843182" cy="584775"/>
          </a:xfrm>
          <a:prstGeom prst="rect">
            <a:avLst/>
          </a:prstGeom>
          <a:solidFill>
            <a:schemeClr val="accent1">
              <a:lumMod val="75000"/>
            </a:schemeClr>
          </a:solidFill>
        </p:spPr>
        <p:txBody>
          <a:bodyPr wrap="squar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rPr>
              <a:t>What the team looks like </a:t>
            </a:r>
          </a:p>
        </p:txBody>
      </p:sp>
      <p:pic>
        <p:nvPicPr>
          <p:cNvPr id="3" name="Picture 2">
            <a:extLst>
              <a:ext uri="{FF2B5EF4-FFF2-40B4-BE49-F238E27FC236}">
                <a16:creationId xmlns:a16="http://schemas.microsoft.com/office/drawing/2014/main" id="{B00BF392-0FC3-5F7A-DAB9-ABD62AF8C1DF}"/>
              </a:ext>
            </a:extLst>
          </p:cNvPr>
          <p:cNvPicPr>
            <a:picLocks noChangeAspect="1"/>
          </p:cNvPicPr>
          <p:nvPr/>
        </p:nvPicPr>
        <p:blipFill>
          <a:blip r:embed="rId3"/>
          <a:stretch>
            <a:fillRect/>
          </a:stretch>
        </p:blipFill>
        <p:spPr>
          <a:xfrm>
            <a:off x="829340" y="669851"/>
            <a:ext cx="9973339" cy="5061098"/>
          </a:xfrm>
          <a:prstGeom prst="rect">
            <a:avLst/>
          </a:prstGeom>
        </p:spPr>
      </p:pic>
    </p:spTree>
    <p:extLst>
      <p:ext uri="{BB962C8B-B14F-4D97-AF65-F5344CB8AC3E}">
        <p14:creationId xmlns:p14="http://schemas.microsoft.com/office/powerpoint/2010/main" val="3185214942"/>
      </p:ext>
    </p:extLst>
  </p:cSld>
  <p:clrMapOvr>
    <a:masterClrMapping/>
  </p:clrMapOvr>
</p:sld>
</file>

<file path=ppt/theme/theme1.xml><?xml version="1.0" encoding="utf-8"?>
<a:theme xmlns:a="http://schemas.openxmlformats.org/drawingml/2006/main" name="1_Office Theme">
  <a:themeElements>
    <a:clrScheme name="MoJ">
      <a:dk1>
        <a:sysClr val="windowText" lastClr="000000"/>
      </a:dk1>
      <a:lt1>
        <a:sysClr val="window" lastClr="FFFFFF"/>
      </a:lt1>
      <a:dk2>
        <a:srgbClr val="000000"/>
      </a:dk2>
      <a:lt2>
        <a:srgbClr val="FFFFFF"/>
      </a:lt2>
      <a:accent1>
        <a:srgbClr val="1D609D"/>
      </a:accent1>
      <a:accent2>
        <a:srgbClr val="30AA51"/>
      </a:accent2>
      <a:accent3>
        <a:srgbClr val="E9426E"/>
      </a:accent3>
      <a:accent4>
        <a:srgbClr val="565B96"/>
      </a:accent4>
      <a:accent5>
        <a:srgbClr val="00A5A1"/>
      </a:accent5>
      <a:accent6>
        <a:srgbClr val="EE7127"/>
      </a:accent6>
      <a:hlink>
        <a:srgbClr val="00B1EB"/>
      </a:hlink>
      <a:folHlink>
        <a:srgbClr val="00B1EB"/>
      </a:folHlink>
    </a:clrScheme>
    <a:fontScheme name="MoJ">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_MoJ PowerPoint widescreen ink light document template.potx" id="{8FFF6425-3A99-472A-8C21-A3AD70986305}" vid="{F9C35E35-1476-4C93-8CD5-1E7D546690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002D53A04E8564C8A19C579E3D1948C" ma:contentTypeVersion="10" ma:contentTypeDescription="Create a new document." ma:contentTypeScope="" ma:versionID="339eab17f4c7fc706e56bdd3de2f3100">
  <xsd:schema xmlns:xsd="http://www.w3.org/2001/XMLSchema" xmlns:xs="http://www.w3.org/2001/XMLSchema" xmlns:p="http://schemas.microsoft.com/office/2006/metadata/properties" xmlns:ns2="06fd7e26-8927-4d13-8a24-07d40e44be2c" xmlns:ns3="0771f76d-83ca-4bfa-830a-46ffd17bd378" targetNamespace="http://schemas.microsoft.com/office/2006/metadata/properties" ma:root="true" ma:fieldsID="38c01eeda8ff15bbbbba9a4811d0bbee" ns2:_="" ns3:_="">
    <xsd:import namespace="06fd7e26-8927-4d13-8a24-07d40e44be2c"/>
    <xsd:import namespace="0771f76d-83ca-4bfa-830a-46ffd17bd37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fd7e26-8927-4d13-8a24-07d40e44be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71f76d-83ca-4bfa-830a-46ffd17bd37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0771f76d-83ca-4bfa-830a-46ffd17bd378">
      <UserInfo>
        <DisplayName>Collier, Andrew</DisplayName>
        <AccountId>474</AccountId>
        <AccountType/>
      </UserInfo>
      <UserInfo>
        <DisplayName>Price, Chris | He/His</DisplayName>
        <AccountId>323</AccountId>
        <AccountType/>
      </UserInfo>
    </SharedWithUsers>
  </documentManagement>
</p:properties>
</file>

<file path=customXml/itemProps1.xml><?xml version="1.0" encoding="utf-8"?>
<ds:datastoreItem xmlns:ds="http://schemas.openxmlformats.org/officeDocument/2006/customXml" ds:itemID="{00A0E922-16A4-4D20-A15F-DB5A6563C89B}">
  <ds:schemaRefs>
    <ds:schemaRef ds:uri="http://schemas.microsoft.com/sharepoint/v3/contenttype/forms"/>
  </ds:schemaRefs>
</ds:datastoreItem>
</file>

<file path=customXml/itemProps2.xml><?xml version="1.0" encoding="utf-8"?>
<ds:datastoreItem xmlns:ds="http://schemas.openxmlformats.org/officeDocument/2006/customXml" ds:itemID="{5C07E921-D3B9-4EFE-ADCC-F65ADAFDCE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fd7e26-8927-4d13-8a24-07d40e44be2c"/>
    <ds:schemaRef ds:uri="0771f76d-83ca-4bfa-830a-46ffd17bd3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47F116-1737-40A6-97CA-977736315311}">
  <ds:schemaRefs>
    <ds:schemaRef ds:uri="http://schemas.microsoft.com/office/infopath/2007/PartnerControls"/>
    <ds:schemaRef ds:uri="06fd7e26-8927-4d13-8a24-07d40e44be2c"/>
    <ds:schemaRef ds:uri="http://schemas.microsoft.com/office/2006/metadata/properties"/>
    <ds:schemaRef ds:uri="http://purl.org/dc/elements/1.1/"/>
    <ds:schemaRef ds:uri="http://purl.org/dc/terms/"/>
    <ds:schemaRef ds:uri="http://schemas.microsoft.com/office/2006/documentManagement/types"/>
    <ds:schemaRef ds:uri="http://schemas.openxmlformats.org/package/2006/metadata/core-properties"/>
    <ds:schemaRef ds:uri="0771f76d-83ca-4bfa-830a-46ffd17bd378"/>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22870</TotalTime>
  <Words>1071</Words>
  <Application>Microsoft Office PowerPoint</Application>
  <PresentationFormat>Widescreen</PresentationFormat>
  <Paragraphs>122</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Arial</vt:lpstr>
      <vt:lpstr>Calibri</vt:lpstr>
      <vt:lpstr>Wingdings</vt:lpstr>
      <vt:lpstr>1_Office Theme</vt:lpstr>
      <vt:lpstr>PowerPoint Presentation</vt:lpstr>
      <vt:lpstr>Property Transformation Programme</vt:lpstr>
      <vt:lpstr>PowerPoint Presentation</vt:lpstr>
      <vt:lpstr>PowerPoint Presentation</vt:lpstr>
      <vt:lpstr>Property Transformation Programme</vt:lpstr>
      <vt:lpstr>Timing of Mobilisation &amp; Demobilisation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Steel, Antoinette | (She/Her)</dc:creator>
  <cp:lastModifiedBy>Tyrrell, Kornela</cp:lastModifiedBy>
  <cp:revision>52</cp:revision>
  <dcterms:created xsi:type="dcterms:W3CDTF">2023-02-10T08:51:09Z</dcterms:created>
  <dcterms:modified xsi:type="dcterms:W3CDTF">2026-05-13T13:56:50Z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0x0101008002D53A04E8564C8A19C579E3D1948C</vt:lpwstr>
  </property>
  <property fmtid="{D5CDD505-2E9C-101B-9397-08002B2CF9AE}" pid="3" name="MediaServiceImageTags">
    <vt:lpwstr/>
  </property>
</Properties>
</file>